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7" r:id="rId2"/>
    <p:sldId id="259" r:id="rId3"/>
    <p:sldId id="262" r:id="rId4"/>
    <p:sldId id="264" r:id="rId5"/>
    <p:sldId id="267" r:id="rId6"/>
    <p:sldId id="265" r:id="rId7"/>
    <p:sldId id="281" r:id="rId8"/>
    <p:sldId id="269" r:id="rId9"/>
    <p:sldId id="270" r:id="rId10"/>
    <p:sldId id="273" r:id="rId11"/>
    <p:sldId id="274" r:id="rId12"/>
    <p:sldId id="275" r:id="rId13"/>
    <p:sldId id="279" r:id="rId14"/>
    <p:sldId id="280" r:id="rId15"/>
    <p:sldId id="268" r:id="rId16"/>
    <p:sldId id="282" r:id="rId17"/>
    <p:sldId id="283" r:id="rId18"/>
    <p:sldId id="287" r:id="rId19"/>
    <p:sldId id="288" r:id="rId20"/>
    <p:sldId id="289" r:id="rId21"/>
    <p:sldId id="290" r:id="rId22"/>
    <p:sldId id="292" r:id="rId23"/>
    <p:sldId id="293" r:id="rId24"/>
    <p:sldId id="299" r:id="rId25"/>
    <p:sldId id="300" r:id="rId26"/>
    <p:sldId id="301" r:id="rId27"/>
    <p:sldId id="302" r:id="rId28"/>
    <p:sldId id="260" r:id="rId29"/>
  </p:sldIdLst>
  <p:sldSz cx="12192000" cy="6858000"/>
  <p:notesSz cx="6858000" cy="9144000"/>
  <p:embeddedFontLst>
    <p:embeddedFont>
      <p:font typeface="Paperlogy 3 Light" pitchFamily="2" charset="-127"/>
      <p:regular r:id="rId31"/>
    </p:embeddedFont>
    <p:embeddedFont>
      <p:font typeface="Paperlogy 4 Regular" pitchFamily="2" charset="-127"/>
      <p:regular r:id="rId32"/>
    </p:embeddedFont>
    <p:embeddedFont>
      <p:font typeface="Paperlogy 4 Regular" pitchFamily="2" charset="-127"/>
      <p:regular r:id="rId32"/>
    </p:embeddedFont>
    <p:embeddedFont>
      <p:font typeface="페이퍼로지 5 Medium" pitchFamily="2" charset="-127"/>
      <p:regular r:id="rId33"/>
    </p:embeddedFont>
    <p:embeddedFont>
      <p:font typeface="페이퍼로지 5 Medium" pitchFamily="2" charset="-127"/>
      <p:regular r:id="rId33"/>
    </p:embeddedFont>
    <p:embeddedFont>
      <p:font typeface="Paperlogy 6 SemiBold" pitchFamily="2" charset="-127"/>
      <p:bold r:id="rId34"/>
    </p:embeddedFont>
    <p:embeddedFont>
      <p:font typeface="페이퍼로지 7 Bold" pitchFamily="2" charset="-127"/>
      <p:bold r:id="rId35"/>
    </p:embeddedFont>
    <p:embeddedFont>
      <p:font typeface="페이퍼로지 7 Bold" pitchFamily="2" charset="-127"/>
      <p:bold r:id="rId35"/>
    </p:embeddedFont>
    <p:embeddedFont>
      <p:font typeface="Paperlogy 8 ExtraBold" pitchFamily="2" charset="-127"/>
      <p:bold r:id="rId36"/>
    </p:embeddedFont>
    <p:embeddedFont>
      <p:font typeface="Paperlogy 8 ExtraBold" pitchFamily="2" charset="-127"/>
      <p:bold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Pretendard Variable Black" panose="02000003000000020004" pitchFamily="2" charset="-127"/>
      <p:bold r:id="rId41"/>
    </p:embeddedFont>
    <p:embeddedFont>
      <p:font typeface="맑은 고딕" panose="020B0503020000020004" pitchFamily="50" charset="-127"/>
      <p:regular r:id="rId42"/>
      <p:bold r:id="rId4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3545" userDrawn="1">
          <p15:clr>
            <a:srgbClr val="A4A3A4"/>
          </p15:clr>
        </p15:guide>
        <p15:guide id="3" orient="horz" pos="4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7DFA"/>
    <a:srgbClr val="E8F2FE"/>
    <a:srgbClr val="03C75A"/>
    <a:srgbClr val="2162A9"/>
    <a:srgbClr val="D2E6FE"/>
    <a:srgbClr val="F3F8FF"/>
    <a:srgbClr val="D9EAFE"/>
    <a:srgbClr val="A3C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napToObjects="1" showGuides="1">
      <p:cViewPr>
        <p:scale>
          <a:sx n="50" d="100"/>
          <a:sy n="50" d="100"/>
        </p:scale>
        <p:origin x="1862" y="605"/>
      </p:cViewPr>
      <p:guideLst>
        <p:guide orient="horz" pos="890"/>
        <p:guide pos="3545"/>
        <p:guide orient="horz" pos="4042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4E78A-0ECC-4C33-9A56-55EBB21AAA26}" type="datetimeFigureOut">
              <a:rPr lang="ko-KR" altLang="en-US" smtClean="0"/>
              <a:t>2026-01-04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17EDF-7446-4F16-98CD-86DD6E2137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9394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21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10CE4-017D-9CED-3DC3-F4E0B1816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162D6E9-B9A0-C3AD-95CF-0A24486FB0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9E4A79C-F1E9-8875-44BB-5DFF6B404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DB9D531-B93E-44B9-89C6-8E4C1C6B92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8131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CF1A7-88A8-53ED-8A4D-DCED65F21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35C18D8-9780-2015-4727-F76082EAD9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F7B013A-5E7B-B54C-6BB9-5D3BAC2FA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EB9B0A8-0147-534E-9F31-30CC86253A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9221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2F923-514E-FC43-CD78-43430256F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943322D-A68C-D731-3828-1014760FE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191C3A8-AD5B-8273-86D9-4EA265932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F951A43-052F-6015-3F1F-23E6BFFBBB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7706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EEE32-E562-57CF-76E0-A41C1B2C3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6A311E5-D053-D2AB-A701-E234E44F27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77866B5-4C49-D283-B6D9-1B3058B55D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04281EB-FD4D-48C2-C688-0BDEE6872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0690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6CC0C-7096-0F0A-50BD-9C00F2241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B2A49F8-95DD-DFF7-F7BA-C3C9733D4E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49C7426-51B1-3603-CF86-CC275A6B5D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B081B20-803A-F1FF-9751-9593A273BC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4638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25C86-BFD6-88E3-2A2E-9B0C18E4F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4CCB433-5CD3-7354-CFF1-5F8232382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F7DF50A-2B87-6B64-6B8C-6038844F1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E71D0B3-8A44-8833-8B6D-9DB281EA03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5658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DFA82-0F56-C4E1-82B8-4C912AD40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BC0C728-6F29-C1F4-4E37-3FB4744E66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B8DDC7F-5DC0-B299-A59E-552A64A90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E69479E-F125-CE91-2A8F-EE7C08339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5368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9F3B3-F618-B7A4-5CFA-AED3074F0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D47ED7D-0BA1-7FF5-EA86-C7574297A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9676624-EA76-8DD5-E60C-7F5597D785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30E438-869A-08FD-F73E-A380E8AB7A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5780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01667-8615-A50E-AC7C-987689E90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F4D1604-BCBD-9034-D6D4-963D556189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4D7BD7E-6C4C-B1E0-8C8E-41A66F188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4D76CBB-8416-2AE1-8703-021D67A6E8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5704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1C52C-2307-3487-0FDF-1CE47B0EA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B376140-B8FB-EE8F-7A28-407DA7CCC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4D0BC39-BA4B-D6C3-74CD-9DB981F145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8BAC1E6-A35D-5906-FA5F-A17DADDC35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5815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B44F7-5A20-BAB3-8302-E58307011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E48D6E0-7735-98FF-2B8D-40D9D6DCD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7B36368-0F9B-96B2-F53E-E33A5EF2B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553B4C9-6932-4CF2-947F-55DE09947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3176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01779-2FF7-CD99-9321-8FDAE84D3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7D2AE5D-9392-177E-6F87-60DE3D725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140FEB5-E92A-77AC-4C89-12F7724AAF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C705E78-C2AF-0893-3C39-96D7FB897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6075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30492-7321-C804-292D-48B4A1E40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C3C7E06-C66F-E9D2-A344-71B2EB485E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7B1D779-CB86-5248-1D75-985B091D6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8053B22-B98E-17CF-953B-493BC9019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4665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E92F6-E5FE-5178-1B24-BB0374013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348539C-8221-321B-FC47-A0399F18B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F865A21-3C85-66A7-EAE4-CF28859084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333AA61-95FD-3D09-D10A-061B3CC5F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4653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E55FE-E254-FDF3-9834-FC27A78A7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8741EF5-1E6F-99C5-61D6-B47B20B145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34ACF6A-583F-B8C1-7853-73698A093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BDF307F-2C54-48FE-4641-6C31830997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42463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24B44-CA48-2C6D-E893-71BACA253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ED69F14-3BCB-D223-8EC1-CC7124A271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3435766-8197-9B99-2280-C20A561B0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CF64C25-808F-E4B4-2461-CA40049677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1723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0019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C9C93-4F5D-7C12-61B9-4DE096425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A6B5625-6CBA-547C-B6B3-982CB40C7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2F86829-5FA7-3522-D7A8-17B790AB4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BC4E689-F30F-60BF-0FB8-E063C53EFC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363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23141-875D-8A1D-64B1-5229F2A83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01FD0FD-91E9-F4FB-7A47-74B3F6349D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C329440-6488-0CE3-BB2A-514C527495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57FDDAE-C375-F390-889D-214372ADFB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8618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2D099-4F9D-9385-881B-DFA3AF274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7C00A52-C3BE-8226-514B-9EE4EADCC0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F7FA6D5-3FA0-358A-E3A6-5FF6FA7C7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82C7110-8599-D670-108E-ED915EEA6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1263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E2897-E032-723E-3298-6E6642BEA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B9DF3C2-0F7E-B980-5139-692E2F25A3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2A16A7E-1BFB-94F4-347C-D0FCD053A3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4F4CCA-1C54-B944-5F37-E3A5B42105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9278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8EFCE-3183-EE10-761E-3EB9604BA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E3BB2DB-E5D9-5F9E-D112-89254A449D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2BDC1E5-6F95-CBDF-993E-FEAEEC485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75E8DB8-3CA1-D1C2-6969-94AC5A3759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9700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32B1E-41DC-2AD9-2A3F-578C113F3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FAFF8FF-7C78-1B53-2235-C124D6AF78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FCB5064-693E-7798-C7FA-69BB7A9FD8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6721B1A-B246-8175-EF12-0C6A0E0C46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8138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7EEF3-64E7-419B-B725-4896BCC4B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DB4C501-3D9F-C961-B0CA-47D9F3BD48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584905D-7544-D61A-F6E2-1D279D15F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74EFF6-E282-F35A-CA14-1360C6A63D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17EDF-7446-4F16-98CD-86DD6E2137D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4154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AF31B1-9480-DADC-5D58-79DF6F87E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0A1C77D-7306-35A3-EE61-59E5583E6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81665AA-4B75-7157-2E3E-6475AEF88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C9898-9F02-4997-A9E3-61DF835F03B7}" type="datetimeFigureOut">
              <a:rPr lang="ko-KR" altLang="en-US" smtClean="0"/>
              <a:t>2026-01-04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6865D64-F0AA-E530-B107-19D73EFFD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DCE06E1-FA3B-10A9-09B8-560AAF51F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5C8E-3D56-4D25-AF43-EA735B651E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0890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655AF8-5AC0-92BC-12B0-B86E282C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79D6886-27A7-2F97-FEE3-F7A1341BE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59D962D-566A-3012-5427-EF15480A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C9898-9F02-4997-A9E3-61DF835F03B7}" type="datetimeFigureOut">
              <a:rPr lang="ko-KR" altLang="en-US" smtClean="0"/>
              <a:t>2026-01-04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213E6C2-65B6-18BB-4E5A-6519ED0C3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D362030-62DD-DEA5-49C3-ACEF0AF16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5C8E-3D56-4D25-AF43-EA735B651E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1218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3848346-1EAE-94AE-16A6-B05FFB281A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C34F90B-9B44-A6D6-86D1-90603A283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F2EBCA3-244B-9FF8-7110-B30E15685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C9898-9F02-4997-A9E3-61DF835F03B7}" type="datetimeFigureOut">
              <a:rPr lang="ko-KR" altLang="en-US" smtClean="0"/>
              <a:t>2026-01-04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D615F33-E67D-EE51-7369-31E175305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2E9C33F-A5EE-1D69-F324-6AE06C7D6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5C8E-3D56-4D25-AF43-EA735B651E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647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431438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9C3AA75-1A2F-594B-D6F6-12DC6EB45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7068096-E554-0162-963D-D57F77785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902AAF0-2F85-7CA7-84A1-2366C5D4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C9898-9F02-4997-A9E3-61DF835F03B7}" type="datetimeFigureOut">
              <a:rPr lang="ko-KR" altLang="en-US" smtClean="0"/>
              <a:t>2026-01-04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BEDC7C9-7718-A32C-7F0A-65A0C237C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DBF9E2A-F956-5E1A-47CA-A21FC4C3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5C8E-3D56-4D25-AF43-EA735B651E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923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15E78B-AC50-ACF3-B6BE-08C7A787C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C90E77F-FD41-08DF-524A-AFDC12BEE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E3B2EB3-BB27-D2AF-FC97-7619EA4E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C9898-9F02-4997-A9E3-61DF835F03B7}" type="datetimeFigureOut">
              <a:rPr lang="ko-KR" altLang="en-US" smtClean="0"/>
              <a:t>2026-01-04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438AF95-21A3-56B5-DBB0-10CA7DB15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6A03991-DBAA-533A-7ABA-C2322CD0F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5C8E-3D56-4D25-AF43-EA735B651E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804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982B79-53EE-50CF-5142-02E421EBE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A33768-EEA5-9414-3A13-088FDCC1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D66BC99-A29F-ABD1-4D2A-F43CCF783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DFDD787-B51D-7062-FD9D-289A262FD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C9898-9F02-4997-A9E3-61DF835F03B7}" type="datetimeFigureOut">
              <a:rPr lang="ko-KR" altLang="en-US" smtClean="0"/>
              <a:t>2026-01-04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371CD5B-E381-130B-EC12-EFC1DB698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1042458-3BFA-8DB1-0D4C-BF1744AA6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5C8E-3D56-4D25-AF43-EA735B651E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995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20DD832-A2AB-9A8B-FC23-EF5EBA4C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753CA69-7019-9699-950B-2DE5B8D62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A704B5E-7FB0-E9BD-1C64-B4BBF61C7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ADF0411-DA8B-4A29-81DA-BEB6B5D4AD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A814D52-1197-8787-835D-6C4857FD82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3F92D15-18E4-B759-A1D2-1612578E2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C9898-9F02-4997-A9E3-61DF835F03B7}" type="datetimeFigureOut">
              <a:rPr lang="ko-KR" altLang="en-US" smtClean="0"/>
              <a:t>2026-01-04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483EB12-DA91-4B13-44C4-1B709D7C2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DE46D8B7-D608-497E-B007-F81A84E5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5C8E-3D56-4D25-AF43-EA735B651E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805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5BB599-5939-F7A0-3E74-68535E834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788EB1A6-5FFF-FDCB-7F34-4C3182A28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C9898-9F02-4997-A9E3-61DF835F03B7}" type="datetimeFigureOut">
              <a:rPr lang="ko-KR" altLang="en-US" smtClean="0"/>
              <a:t>2026-01-04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16A7746-4819-94E7-BCDE-1A827908D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B4FAF33-64A1-0413-2571-97527DEF1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5C8E-3D56-4D25-AF43-EA735B651E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884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20BAAFA-C831-D2AC-85B4-C82C41E70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C9898-9F02-4997-A9E3-61DF835F03B7}" type="datetimeFigureOut">
              <a:rPr lang="ko-KR" altLang="en-US" smtClean="0"/>
              <a:t>2026-01-04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49E09CB-8A55-5F46-0B40-68BF6C221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1ACD4F7-3303-83F7-9579-BD2A519CF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5C8E-3D56-4D25-AF43-EA735B651E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5934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690C33-49D4-7A10-D871-0862269DF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C487DF1-EA38-3143-0E47-8AC938F0A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6564F4F-4FBE-E106-9281-91F43BE3C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BF3D291-7C5E-C5BB-DFCF-1EE8C4602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C9898-9F02-4997-A9E3-61DF835F03B7}" type="datetimeFigureOut">
              <a:rPr lang="ko-KR" altLang="en-US" smtClean="0"/>
              <a:t>2026-01-04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7DE740D-CC10-A3BD-457E-0A6E2DFB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B9C11AD-1E3E-58EA-12ED-EAFD9615F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5C8E-3D56-4D25-AF43-EA735B651E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1605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000849-2D9E-00EF-2BFD-678A740C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BDFB549-AD44-3A57-0E48-D884960AD0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58E138-994C-3B76-63F8-92FBC4136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8C9DBAE-10C8-A717-4C93-4697FC43C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C9898-9F02-4997-A9E3-61DF835F03B7}" type="datetimeFigureOut">
              <a:rPr lang="ko-KR" altLang="en-US" smtClean="0"/>
              <a:t>2026-01-04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84B3F65-7D2C-09BA-0AED-08070C8CF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546D4BD-C015-15E2-4766-D7169EFF6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C5C8E-3D56-4D25-AF43-EA735B651E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635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1AE8D4C-CF2C-2A82-9A91-029306B5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C6BBB12-09C1-8919-C1A8-4E1D74F6A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71FBE67-FA61-C176-33F2-D9EEE8DA11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3C9898-9F02-4997-A9E3-61DF835F03B7}" type="datetimeFigureOut">
              <a:rPr lang="ko-KR" altLang="en-US" smtClean="0"/>
              <a:t>2026-01-04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2A27355-E4B8-8EE3-5630-D7DDB258F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6473511-75F5-6331-5C86-6921F0543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7C5C8E-3D56-4D25-AF43-EA735B651E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906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하늘, 무지개, 사람, 야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15CB1BF-F571-4224-25A2-9E0AA0EF8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2" r="4124"/>
          <a:stretch>
            <a:fillRect/>
          </a:stretch>
        </p:blipFill>
        <p:spPr>
          <a:xfrm>
            <a:off x="3394225" y="0"/>
            <a:ext cx="8797775" cy="68580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A424574F-990C-27D2-E0D5-40869E254257}"/>
              </a:ext>
            </a:extLst>
          </p:cNvPr>
          <p:cNvSpPr/>
          <p:nvPr/>
        </p:nvSpPr>
        <p:spPr>
          <a:xfrm>
            <a:off x="3394225" y="0"/>
            <a:ext cx="7254483" cy="6858000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7" name="Google Shape;83;p25"/>
          <p:cNvSpPr txBox="1"/>
          <p:nvPr/>
        </p:nvSpPr>
        <p:spPr>
          <a:xfrm>
            <a:off x="641171" y="2324972"/>
            <a:ext cx="5983149" cy="111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24358"/>
              </a:lnSpc>
              <a:defRPr sz="3900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rPr sz="6600" spc="-80" dirty="0" err="1">
                <a:solidFill>
                  <a:srgbClr val="187DFA"/>
                </a:solidFill>
                <a:latin typeface="페이퍼로지 8 ExtraBold" pitchFamily="2" charset="-127"/>
                <a:ea typeface="페이퍼로지 8 ExtraBold" pitchFamily="2" charset="-127"/>
                <a:cs typeface="Pretendard" panose="02000503000000020004" pitchFamily="50" charset="-127"/>
              </a:rPr>
              <a:t>병원</a:t>
            </a:r>
            <a:r>
              <a:rPr sz="6600" spc="-80" dirty="0">
                <a:solidFill>
                  <a:srgbClr val="187DFA"/>
                </a:solidFill>
                <a:latin typeface="페이퍼로지 8 ExtraBold" pitchFamily="2" charset="-127"/>
                <a:ea typeface="페이퍼로지 8 ExtraBold" pitchFamily="2" charset="-127"/>
                <a:cs typeface="Pretendard" panose="02000503000000020004" pitchFamily="50" charset="-127"/>
              </a:rPr>
              <a:t> </a:t>
            </a:r>
            <a:r>
              <a:rPr sz="6600" spc="-80" dirty="0" err="1">
                <a:solidFill>
                  <a:srgbClr val="187DFA"/>
                </a:solidFill>
                <a:latin typeface="페이퍼로지 8 ExtraBold" pitchFamily="2" charset="-127"/>
                <a:ea typeface="페이퍼로지 8 ExtraBold" pitchFamily="2" charset="-127"/>
                <a:cs typeface="Pretendard" panose="02000503000000020004" pitchFamily="50" charset="-127"/>
              </a:rPr>
              <a:t>핵심</a:t>
            </a:r>
            <a:r>
              <a:rPr lang="en-US" sz="6600" spc="-80" dirty="0">
                <a:solidFill>
                  <a:srgbClr val="187DFA"/>
                </a:solidFill>
                <a:latin typeface="페이퍼로지 8 ExtraBold" pitchFamily="2" charset="-127"/>
                <a:ea typeface="페이퍼로지 8 ExtraBold" pitchFamily="2" charset="-127"/>
                <a:cs typeface="Pretendard" panose="02000503000000020004" pitchFamily="50" charset="-127"/>
              </a:rPr>
              <a:t> </a:t>
            </a:r>
            <a:r>
              <a:rPr sz="6600" spc="-80" dirty="0" err="1">
                <a:solidFill>
                  <a:srgbClr val="187DFA"/>
                </a:solidFill>
                <a:latin typeface="페이퍼로지 8 ExtraBold" pitchFamily="2" charset="-127"/>
                <a:ea typeface="페이퍼로지 8 ExtraBold" pitchFamily="2" charset="-127"/>
                <a:cs typeface="Pretendard" panose="02000503000000020004" pitchFamily="50" charset="-127"/>
              </a:rPr>
              <a:t>제안서</a:t>
            </a:r>
            <a:endParaRPr sz="6600" spc="-80" dirty="0">
              <a:solidFill>
                <a:srgbClr val="187DFA"/>
              </a:solidFill>
              <a:latin typeface="페이퍼로지 8 ExtraBold" pitchFamily="2" charset="-127"/>
              <a:ea typeface="페이퍼로지 8 ExtraBold" pitchFamily="2" charset="-127"/>
              <a:cs typeface="Pretendard" panose="02000503000000020004" pitchFamily="50" charset="-127"/>
            </a:endParaRPr>
          </a:p>
        </p:txBody>
      </p:sp>
      <p:sp>
        <p:nvSpPr>
          <p:cNvPr id="178" name="Google Shape;84;p25"/>
          <p:cNvSpPr txBox="1"/>
          <p:nvPr/>
        </p:nvSpPr>
        <p:spPr>
          <a:xfrm>
            <a:off x="641171" y="3465671"/>
            <a:ext cx="6297018" cy="406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61290"/>
              </a:lnSpc>
              <a:defRPr sz="23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1917" spc="-80" dirty="0" err="1">
                <a:latin typeface="페이퍼로지 4 Regular" pitchFamily="2" charset="-127"/>
                <a:ea typeface="페이퍼로지 4 Regular" pitchFamily="2" charset="-127"/>
                <a:cs typeface="Pretendard" panose="02000503000000020004" pitchFamily="50" charset="-127"/>
              </a:rPr>
              <a:t>데이터로</a:t>
            </a:r>
            <a:r>
              <a:rPr sz="1917" spc="-80" dirty="0">
                <a:latin typeface="페이퍼로지 4 Regular" pitchFamily="2" charset="-127"/>
                <a:ea typeface="페이퍼로지 4 Regular" pitchFamily="2" charset="-127"/>
                <a:cs typeface="Pretendard" panose="02000503000000020004" pitchFamily="50" charset="-127"/>
              </a:rPr>
              <a:t> </a:t>
            </a:r>
            <a:r>
              <a:rPr sz="1917" spc="-80" dirty="0" err="1">
                <a:latin typeface="페이퍼로지 4 Regular" pitchFamily="2" charset="-127"/>
                <a:ea typeface="페이퍼로지 4 Regular" pitchFamily="2" charset="-127"/>
                <a:cs typeface="Pretendard" panose="02000503000000020004" pitchFamily="50" charset="-127"/>
              </a:rPr>
              <a:t>증명하는</a:t>
            </a:r>
            <a:r>
              <a:rPr sz="1917" spc="-80" dirty="0">
                <a:latin typeface="페이퍼로지 4 Regular" pitchFamily="2" charset="-127"/>
                <a:ea typeface="페이퍼로지 4 Regular" pitchFamily="2" charset="-127"/>
                <a:cs typeface="Pretendard" panose="02000503000000020004" pitchFamily="50" charset="-127"/>
              </a:rPr>
              <a:t> </a:t>
            </a:r>
            <a:r>
              <a:rPr sz="1917" spc="-80" dirty="0" err="1">
                <a:latin typeface="페이퍼로지 4 Regular" pitchFamily="2" charset="-127"/>
                <a:ea typeface="페이퍼로지 4 Regular" pitchFamily="2" charset="-127"/>
                <a:cs typeface="Pretendard" panose="02000503000000020004" pitchFamily="50" charset="-127"/>
              </a:rPr>
              <a:t>병원</a:t>
            </a:r>
            <a:r>
              <a:rPr sz="1917" spc="-80" dirty="0">
                <a:latin typeface="페이퍼로지 4 Regular" pitchFamily="2" charset="-127"/>
                <a:ea typeface="페이퍼로지 4 Regular" pitchFamily="2" charset="-127"/>
                <a:cs typeface="Pretendard" panose="02000503000000020004" pitchFamily="50" charset="-127"/>
              </a:rPr>
              <a:t> </a:t>
            </a:r>
            <a:r>
              <a:rPr sz="1917" spc="-80" dirty="0" err="1">
                <a:latin typeface="페이퍼로지 4 Regular" pitchFamily="2" charset="-127"/>
                <a:ea typeface="페이퍼로지 4 Regular" pitchFamily="2" charset="-127"/>
                <a:cs typeface="Pretendard" panose="02000503000000020004" pitchFamily="50" charset="-127"/>
              </a:rPr>
              <a:t>성장</a:t>
            </a:r>
            <a:r>
              <a:rPr sz="1917" spc="-80" dirty="0">
                <a:latin typeface="페이퍼로지 4 Regular" pitchFamily="2" charset="-127"/>
                <a:ea typeface="페이퍼로지 4 Regular" pitchFamily="2" charset="-127"/>
                <a:cs typeface="Pretendard" panose="02000503000000020004" pitchFamily="50" charset="-127"/>
              </a:rPr>
              <a:t> </a:t>
            </a:r>
            <a:r>
              <a:rPr sz="1917" spc="-80" dirty="0" err="1">
                <a:latin typeface="페이퍼로지 4 Regular" pitchFamily="2" charset="-127"/>
                <a:ea typeface="페이퍼로지 4 Regular" pitchFamily="2" charset="-127"/>
                <a:cs typeface="Pretendard" panose="02000503000000020004" pitchFamily="50" charset="-127"/>
              </a:rPr>
              <a:t>파트너</a:t>
            </a:r>
            <a:r>
              <a:rPr sz="1917" spc="-80" dirty="0">
                <a:latin typeface="페이퍼로지 4 Regular" pitchFamily="2" charset="-127"/>
                <a:ea typeface="페이퍼로지 4 Regular" pitchFamily="2" charset="-127"/>
                <a:cs typeface="Pretendard" panose="02000503000000020004" pitchFamily="50" charset="-127"/>
              </a:rPr>
              <a:t>, </a:t>
            </a:r>
            <a:r>
              <a:rPr sz="1917" spc="-80" dirty="0" err="1">
                <a:latin typeface="페이퍼로지 8 ExtraBold" pitchFamily="2" charset="-127"/>
                <a:ea typeface="페이퍼로지 8 ExtraBold" pitchFamily="2" charset="-127"/>
                <a:cs typeface="Pretendard" panose="02000503000000020004" pitchFamily="50" charset="-127"/>
              </a:rPr>
              <a:t>우리의</a:t>
            </a:r>
            <a:r>
              <a:rPr lang="en-US" sz="1917" spc="-80" dirty="0">
                <a:latin typeface="페이퍼로지 8 ExtraBold" pitchFamily="2" charset="-127"/>
                <a:ea typeface="페이퍼로지 8 ExtraBold" pitchFamily="2" charset="-127"/>
                <a:cs typeface="Pretendard" panose="02000503000000020004" pitchFamily="50" charset="-127"/>
              </a:rPr>
              <a:t> </a:t>
            </a:r>
            <a:r>
              <a:rPr sz="1917" spc="-80" dirty="0" err="1">
                <a:latin typeface="페이퍼로지 8 ExtraBold" pitchFamily="2" charset="-127"/>
                <a:ea typeface="페이퍼로지 8 ExtraBold" pitchFamily="2" charset="-127"/>
                <a:cs typeface="Pretendard" panose="02000503000000020004" pitchFamily="50" charset="-127"/>
              </a:rPr>
              <a:t>마케팅</a:t>
            </a:r>
            <a:endParaRPr sz="1917" spc="-80" dirty="0">
              <a:latin typeface="페이퍼로지 8 ExtraBold" pitchFamily="2" charset="-127"/>
              <a:ea typeface="페이퍼로지 8 ExtraBold" pitchFamily="2" charset="-127"/>
              <a:cs typeface="Pretendard" panose="02000503000000020004" pitchFamily="50" charset="-127"/>
            </a:endParaRPr>
          </a:p>
        </p:txBody>
      </p:sp>
      <p:pic>
        <p:nvPicPr>
          <p:cNvPr id="179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71" y="5223201"/>
            <a:ext cx="2017569" cy="113488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B1C354-DE8A-89EF-120C-50C9AA12EEBF}"/>
              </a:ext>
            </a:extLst>
          </p:cNvPr>
          <p:cNvSpPr txBox="1"/>
          <p:nvPr/>
        </p:nvSpPr>
        <p:spPr>
          <a:xfrm>
            <a:off x="540612" y="2017195"/>
            <a:ext cx="347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ko-KR" sz="1400" b="1" spc="300" dirty="0">
                <a:solidFill>
                  <a:schemeClr val="tx1">
                    <a:lumMod val="65000"/>
                    <a:lumOff val="35000"/>
                    <a:alpha val="65000"/>
                  </a:schemeClr>
                </a:solidFill>
                <a:latin typeface="Paperlogy 6 SemiBold" pitchFamily="2" charset="-127"/>
                <a:ea typeface="Paperlogy 6 SemiBold" pitchFamily="2" charset="-127"/>
                <a:cs typeface="Pretendard Medium" panose="02000503000000020004" pitchFamily="2" charset="-127"/>
              </a:rPr>
              <a:t>Business Overview</a:t>
            </a:r>
            <a:r>
              <a:rPr lang="ko-KR" altLang="en-US" sz="1400" b="1" spc="300" dirty="0">
                <a:solidFill>
                  <a:schemeClr val="tx1">
                    <a:lumMod val="65000"/>
                    <a:lumOff val="35000"/>
                    <a:alpha val="65000"/>
                  </a:schemeClr>
                </a:solidFill>
                <a:latin typeface="Paperlogy 6 SemiBold" pitchFamily="2" charset="-127"/>
                <a:ea typeface="Paperlogy 6 SemiBold" pitchFamily="2" charset="-127"/>
                <a:cs typeface="Pretendard Medium" panose="02000503000000020004" pitchFamily="2" charset="-127"/>
              </a:rPr>
              <a:t> </a:t>
            </a:r>
            <a:r>
              <a:rPr lang="en-US" altLang="ko-KR" sz="1400" b="1" spc="300" dirty="0">
                <a:solidFill>
                  <a:schemeClr val="tx1">
                    <a:lumMod val="65000"/>
                    <a:lumOff val="35000"/>
                    <a:alpha val="65000"/>
                  </a:schemeClr>
                </a:solidFill>
                <a:latin typeface="Paperlogy 6 SemiBold" pitchFamily="2" charset="-127"/>
                <a:ea typeface="Paperlogy 6 SemiBold" pitchFamily="2" charset="-127"/>
                <a:cs typeface="Pretendard Medium" panose="02000503000000020004" pitchFamily="2" charset="-127"/>
              </a:rPr>
              <a:t>· 2026</a:t>
            </a:r>
            <a:endParaRPr lang="en" altLang="ko-KR" sz="1400" b="1" spc="300" dirty="0">
              <a:solidFill>
                <a:schemeClr val="tx1">
                  <a:lumMod val="65000"/>
                  <a:lumOff val="35000"/>
                  <a:alpha val="65000"/>
                </a:schemeClr>
              </a:solidFill>
              <a:latin typeface="Paperlogy 6 SemiBold" pitchFamily="2" charset="-127"/>
              <a:ea typeface="Paperlogy 6 SemiBold" pitchFamily="2" charset="-127"/>
              <a:cs typeface="Pretendard Medium" panose="02000503000000020004" pitchFamily="2" charset="-127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26BAB4-D5BF-8641-C4FB-36DBC523E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2A4B3E71-7BF6-0AEB-0402-2596ADE6A454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AD17BA1B-4921-4B5B-0E48-EA901FC26BD3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5AA874B-EC00-2A22-8728-1F3E05E04D58}"/>
              </a:ext>
            </a:extLst>
          </p:cNvPr>
          <p:cNvSpPr txBox="1"/>
          <p:nvPr/>
        </p:nvSpPr>
        <p:spPr>
          <a:xfrm>
            <a:off x="543706" y="1299157"/>
            <a:ext cx="4655176" cy="1136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dirty="0">
                <a:solidFill>
                  <a:srgbClr val="187DFA"/>
                </a:solidFill>
                <a:latin typeface="페이퍼로지 8 ExtraBold" pitchFamily="2" charset="-127"/>
                <a:ea typeface="페이퍼로지 8 ExtraBold" pitchFamily="2" charset="-127"/>
              </a:rPr>
              <a:t>STEP 3</a:t>
            </a:r>
          </a:p>
          <a:p>
            <a:pPr>
              <a:lnSpc>
                <a:spcPct val="110000"/>
              </a:lnSpc>
            </a:pP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데이터 기반 맞춤 실행</a:t>
            </a:r>
            <a:endParaRPr kumimoji="1" lang="ko-KR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7663632-E538-E396-3B0F-D53A47DF16FF}"/>
              </a:ext>
            </a:extLst>
          </p:cNvPr>
          <p:cNvSpPr txBox="1"/>
          <p:nvPr/>
        </p:nvSpPr>
        <p:spPr>
          <a:xfrm>
            <a:off x="543705" y="2365417"/>
            <a:ext cx="4536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rgbClr val="187DFA"/>
                </a:solidFill>
                <a:latin typeface="페이퍼로지 5 Medium" pitchFamily="2" charset="-127"/>
                <a:ea typeface="페이퍼로지 5 Medium" pitchFamily="2" charset="-127"/>
              </a:rPr>
              <a:t>감</a:t>
            </a:r>
            <a:r>
              <a:rPr lang="en-US" altLang="ko-KR" sz="1600" dirty="0">
                <a:solidFill>
                  <a:srgbClr val="187DFA"/>
                </a:solidFill>
                <a:latin typeface="페이퍼로지 5 Medium" pitchFamily="2" charset="-127"/>
                <a:ea typeface="페이퍼로지 5 Medium" pitchFamily="2" charset="-127"/>
              </a:rPr>
              <a:t>(Feel)</a:t>
            </a:r>
            <a:r>
              <a:rPr lang="ko-KR" altLang="en-US" sz="1600" dirty="0">
                <a:solidFill>
                  <a:srgbClr val="187DFA"/>
                </a:solidFill>
                <a:latin typeface="페이퍼로지 5 Medium" pitchFamily="2" charset="-127"/>
                <a:ea typeface="페이퍼로지 5 Medium" pitchFamily="2" charset="-127"/>
              </a:rPr>
              <a:t>이 아닌 데이터</a:t>
            </a:r>
            <a:r>
              <a:rPr lang="en-US" altLang="ko-KR" sz="1600" dirty="0">
                <a:solidFill>
                  <a:srgbClr val="187DFA"/>
                </a:solidFill>
                <a:latin typeface="페이퍼로지 5 Medium" pitchFamily="2" charset="-127"/>
                <a:ea typeface="페이퍼로지 5 Medium" pitchFamily="2" charset="-127"/>
              </a:rPr>
              <a:t>(Data)</a:t>
            </a:r>
            <a:r>
              <a:rPr lang="ko-KR" altLang="en-US" sz="1600" dirty="0">
                <a:solidFill>
                  <a:srgbClr val="187DFA"/>
                </a:solidFill>
                <a:latin typeface="페이퍼로지 5 Medium" pitchFamily="2" charset="-127"/>
                <a:ea typeface="페이퍼로지 5 Medium" pitchFamily="2" charset="-127"/>
              </a:rPr>
              <a:t>로 움직입니다</a:t>
            </a:r>
          </a:p>
        </p:txBody>
      </p:sp>
      <p:sp>
        <p:nvSpPr>
          <p:cNvPr id="2" name="Google Shape;199;p31">
            <a:extLst>
              <a:ext uri="{FF2B5EF4-FFF2-40B4-BE49-F238E27FC236}">
                <a16:creationId xmlns:a16="http://schemas.microsoft.com/office/drawing/2014/main" id="{C5E0F11D-7141-A21F-6B60-F531EF4B1583}"/>
              </a:ext>
            </a:extLst>
          </p:cNvPr>
          <p:cNvSpPr txBox="1"/>
          <p:nvPr/>
        </p:nvSpPr>
        <p:spPr>
          <a:xfrm>
            <a:off x="647840" y="2844927"/>
            <a:ext cx="7177683" cy="990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분석된 데이터를 바탕으로 </a:t>
            </a:r>
            <a:endParaRPr lang="en-US" altLang="ko-KR" sz="1400" dirty="0">
              <a:latin typeface="페이퍼로지 4 Regular" pitchFamily="2" charset="-127"/>
              <a:ea typeface="페이퍼로지 4 Regular" pitchFamily="2" charset="-127"/>
            </a:endParaRPr>
          </a:p>
          <a:p>
            <a: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가장 효율적인 매체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(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블로그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lang="ko-KR" altLang="en-US" sz="1400" dirty="0" err="1">
                <a:latin typeface="페이퍼로지 4 Regular" pitchFamily="2" charset="-127"/>
                <a:ea typeface="페이퍼로지 4 Regular" pitchFamily="2" charset="-127"/>
              </a:rPr>
              <a:t>플레이스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, SNS 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등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)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를 </a:t>
            </a:r>
            <a:endParaRPr lang="en-US" altLang="ko-KR" sz="1400" dirty="0">
              <a:latin typeface="페이퍼로지 4 Regular" pitchFamily="2" charset="-127"/>
              <a:ea typeface="페이퍼로지 4 Regular" pitchFamily="2" charset="-127"/>
            </a:endParaRPr>
          </a:p>
          <a:p>
            <a: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선정하고 실행합니다</a:t>
            </a:r>
            <a:endParaRPr lang="en-US" altLang="ko-KR" sz="1400" dirty="0">
              <a:latin typeface="페이퍼로지 4 Regular" pitchFamily="2" charset="-127"/>
              <a:ea typeface="페이퍼로지 4 Regular" pitchFamily="2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80716843-B155-D728-70DB-A23764A3CC15}"/>
              </a:ext>
            </a:extLst>
          </p:cNvPr>
          <p:cNvGrpSpPr/>
          <p:nvPr/>
        </p:nvGrpSpPr>
        <p:grpSpPr>
          <a:xfrm>
            <a:off x="5638971" y="1412875"/>
            <a:ext cx="2855512" cy="5003799"/>
            <a:chOff x="4713574" y="1376362"/>
            <a:chExt cx="3419641" cy="4865648"/>
          </a:xfrm>
        </p:grpSpPr>
        <p:sp>
          <p:nvSpPr>
            <p:cNvPr id="19" name="모서리가 둥근 직사각형 4">
              <a:extLst>
                <a:ext uri="{FF2B5EF4-FFF2-40B4-BE49-F238E27FC236}">
                  <a16:creationId xmlns:a16="http://schemas.microsoft.com/office/drawing/2014/main" id="{2AD66994-9ABA-DDF6-BAC1-DEE9F6243555}"/>
                </a:ext>
              </a:extLst>
            </p:cNvPr>
            <p:cNvSpPr/>
            <p:nvPr/>
          </p:nvSpPr>
          <p:spPr>
            <a:xfrm>
              <a:off x="4713574" y="1376362"/>
              <a:ext cx="3419641" cy="2348127"/>
            </a:xfrm>
            <a:prstGeom prst="roundRect">
              <a:avLst>
                <a:gd name="adj" fmla="val 7303"/>
              </a:avLst>
            </a:prstGeom>
            <a:solidFill>
              <a:schemeClr val="bg1"/>
            </a:solidFill>
            <a:ln w="15240">
              <a:solidFill>
                <a:srgbClr val="177DFA"/>
              </a:solidFill>
            </a:ln>
            <a:effectLst>
              <a:outerShdw blurRad="254000" dist="38100" dir="5400000" algn="t" rotWithShape="0">
                <a:schemeClr val="tx1">
                  <a:lumMod val="50000"/>
                  <a:lumOff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kumimoji="1" lang="ko-Kore-KR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</a:endParaRPr>
            </a:p>
          </p:txBody>
        </p:sp>
        <p:sp>
          <p:nvSpPr>
            <p:cNvPr id="20" name="모서리가 둥근 직사각형 5">
              <a:extLst>
                <a:ext uri="{FF2B5EF4-FFF2-40B4-BE49-F238E27FC236}">
                  <a16:creationId xmlns:a16="http://schemas.microsoft.com/office/drawing/2014/main" id="{3515AF91-4785-F9F4-D69A-92B7E39E9AFF}"/>
                </a:ext>
              </a:extLst>
            </p:cNvPr>
            <p:cNvSpPr/>
            <p:nvPr/>
          </p:nvSpPr>
          <p:spPr>
            <a:xfrm>
              <a:off x="4713574" y="3893883"/>
              <a:ext cx="3419641" cy="2348127"/>
            </a:xfrm>
            <a:prstGeom prst="roundRect">
              <a:avLst>
                <a:gd name="adj" fmla="val 7303"/>
              </a:avLst>
            </a:prstGeom>
            <a:solidFill>
              <a:schemeClr val="bg1"/>
            </a:solidFill>
            <a:ln w="15240">
              <a:solidFill>
                <a:srgbClr val="177DFA"/>
              </a:solidFill>
            </a:ln>
            <a:effectLst>
              <a:outerShdw blurRad="254000" dist="38100" dir="5400000" algn="t" rotWithShape="0">
                <a:schemeClr val="tx1">
                  <a:lumMod val="50000"/>
                  <a:lumOff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kumimoji="1" lang="ko-Kore-KR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CDAB2156-6E34-F5EA-2FB7-4A9607FAC923}"/>
              </a:ext>
            </a:extLst>
          </p:cNvPr>
          <p:cNvGrpSpPr/>
          <p:nvPr/>
        </p:nvGrpSpPr>
        <p:grpSpPr>
          <a:xfrm>
            <a:off x="8712600" y="1412875"/>
            <a:ext cx="2855512" cy="5003799"/>
            <a:chOff x="4713574" y="1376362"/>
            <a:chExt cx="3419641" cy="4865648"/>
          </a:xfrm>
        </p:grpSpPr>
        <p:sp>
          <p:nvSpPr>
            <p:cNvPr id="14" name="모서리가 둥근 직사각형 8">
              <a:extLst>
                <a:ext uri="{FF2B5EF4-FFF2-40B4-BE49-F238E27FC236}">
                  <a16:creationId xmlns:a16="http://schemas.microsoft.com/office/drawing/2014/main" id="{CF386DD3-5C0B-B6D2-A4C0-B8369C605B2F}"/>
                </a:ext>
              </a:extLst>
            </p:cNvPr>
            <p:cNvSpPr/>
            <p:nvPr/>
          </p:nvSpPr>
          <p:spPr>
            <a:xfrm>
              <a:off x="4713574" y="1376362"/>
              <a:ext cx="3419641" cy="2348127"/>
            </a:xfrm>
            <a:prstGeom prst="roundRect">
              <a:avLst>
                <a:gd name="adj" fmla="val 7303"/>
              </a:avLst>
            </a:prstGeom>
            <a:solidFill>
              <a:schemeClr val="bg1"/>
            </a:solidFill>
            <a:ln w="15240">
              <a:solidFill>
                <a:srgbClr val="177DFA"/>
              </a:solidFill>
            </a:ln>
            <a:effectLst>
              <a:outerShdw blurRad="254000" dist="38100" dir="5400000" algn="t" rotWithShape="0">
                <a:schemeClr val="tx1">
                  <a:lumMod val="50000"/>
                  <a:lumOff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kumimoji="1" lang="ko-Kore-KR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</a:endParaRPr>
            </a:p>
          </p:txBody>
        </p:sp>
        <p:sp>
          <p:nvSpPr>
            <p:cNvPr id="16" name="모서리가 둥근 직사각형 9">
              <a:extLst>
                <a:ext uri="{FF2B5EF4-FFF2-40B4-BE49-F238E27FC236}">
                  <a16:creationId xmlns:a16="http://schemas.microsoft.com/office/drawing/2014/main" id="{D045096E-0616-5BB1-0A76-B26F597FEA79}"/>
                </a:ext>
              </a:extLst>
            </p:cNvPr>
            <p:cNvSpPr/>
            <p:nvPr/>
          </p:nvSpPr>
          <p:spPr>
            <a:xfrm>
              <a:off x="4713574" y="3893883"/>
              <a:ext cx="3419641" cy="2348127"/>
            </a:xfrm>
            <a:prstGeom prst="roundRect">
              <a:avLst>
                <a:gd name="adj" fmla="val 7303"/>
              </a:avLst>
            </a:prstGeom>
            <a:solidFill>
              <a:schemeClr val="bg1"/>
            </a:solidFill>
            <a:ln w="15240">
              <a:solidFill>
                <a:srgbClr val="177DFA"/>
              </a:solidFill>
            </a:ln>
            <a:effectLst>
              <a:outerShdw blurRad="254000" dist="38100" dir="5400000" algn="t" rotWithShape="0">
                <a:schemeClr val="tx1">
                  <a:lumMod val="50000"/>
                  <a:lumOff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kumimoji="1" lang="ko-Kore-KR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4B6E053-4A39-4141-EFB5-ED65AB12CDF1}"/>
              </a:ext>
            </a:extLst>
          </p:cNvPr>
          <p:cNvSpPr txBox="1"/>
          <p:nvPr/>
        </p:nvSpPr>
        <p:spPr>
          <a:xfrm>
            <a:off x="5775299" y="1769978"/>
            <a:ext cx="3133807" cy="93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4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SEO·</a:t>
            </a:r>
            <a:r>
              <a:rPr lang="ko-KR" altLang="en-US" sz="2400" dirty="0" err="1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플레이스</a:t>
            </a:r>
            <a:r>
              <a:rPr lang="ko-KR" altLang="en-US" sz="24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 </a:t>
            </a:r>
            <a:endParaRPr lang="en-US" altLang="ko-KR" sz="2400" dirty="0">
              <a:solidFill>
                <a:srgbClr val="187DFA"/>
              </a:solidFill>
              <a:latin typeface="페이퍼로지 7 Bold" pitchFamily="2" charset="-127"/>
              <a:ea typeface="페이퍼로지 7 Bold" pitchFamily="2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4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최적화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543D18-0A9E-742E-87FB-033AF8977E28}"/>
              </a:ext>
            </a:extLst>
          </p:cNvPr>
          <p:cNvSpPr txBox="1"/>
          <p:nvPr/>
        </p:nvSpPr>
        <p:spPr>
          <a:xfrm>
            <a:off x="5775299" y="2867437"/>
            <a:ext cx="3133807" cy="65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dirty="0">
                <a:latin typeface="페이퍼로지 4 Regular" pitchFamily="2" charset="-127"/>
                <a:ea typeface="페이퍼로지 4 Regular" pitchFamily="2" charset="-127"/>
              </a:rPr>
              <a:t>검색엔진이 좋아하는 구조로</a:t>
            </a:r>
            <a:endParaRPr lang="en-US" altLang="ko-KR" sz="1600" dirty="0">
              <a:latin typeface="페이퍼로지 4 Regular" pitchFamily="2" charset="-127"/>
              <a:ea typeface="페이퍼로지 4 Regular" pitchFamily="2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600" dirty="0">
                <a:latin typeface="페이퍼로지 4 Regular" pitchFamily="2" charset="-127"/>
                <a:ea typeface="페이퍼로지 4 Regular" pitchFamily="2" charset="-127"/>
              </a:rPr>
              <a:t>병원을 노출합니다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186746-990C-A992-3A5E-6A2A1F351A84}"/>
              </a:ext>
            </a:extLst>
          </p:cNvPr>
          <p:cNvSpPr txBox="1"/>
          <p:nvPr/>
        </p:nvSpPr>
        <p:spPr>
          <a:xfrm>
            <a:off x="8953994" y="1769978"/>
            <a:ext cx="3133807" cy="93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4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의료법 준수 </a:t>
            </a:r>
            <a:endParaRPr lang="en-US" altLang="ko-KR" sz="2400" dirty="0">
              <a:solidFill>
                <a:srgbClr val="187DFA"/>
              </a:solidFill>
              <a:latin typeface="페이퍼로지 7 Bold" pitchFamily="2" charset="-127"/>
              <a:ea typeface="페이퍼로지 7 Bold" pitchFamily="2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4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전문 콘텐츠 제작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3FC9DEA-ADEF-D3C8-8F9A-4E765B6BA8C3}"/>
              </a:ext>
            </a:extLst>
          </p:cNvPr>
          <p:cNvSpPr txBox="1"/>
          <p:nvPr/>
        </p:nvSpPr>
        <p:spPr>
          <a:xfrm>
            <a:off x="8953994" y="2867437"/>
            <a:ext cx="3133807" cy="65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ore-KR"/>
            </a:defPPr>
            <a:lvl1pPr>
              <a:lnSpc>
                <a:spcPct val="130000"/>
              </a:lnSpc>
              <a:defRPr kumimoji="1" sz="1300">
                <a:solidFill>
                  <a:schemeClr val="tx1">
                    <a:lumMod val="85000"/>
                    <a:lumOff val="15000"/>
                  </a:schemeClr>
                </a:solidFill>
                <a:latin typeface="Paperlogy 4 Regular" pitchFamily="2" charset="-127"/>
                <a:ea typeface="Paperlogy 4 Regular" pitchFamily="2" charset="-127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1600" dirty="0">
                <a:latin typeface="페이퍼로지 4 Regular" pitchFamily="2" charset="-127"/>
                <a:ea typeface="페이퍼로지 4 Regular" pitchFamily="2" charset="-127"/>
              </a:rPr>
              <a:t>법적 리스크 없이 </a:t>
            </a:r>
            <a:endParaRPr lang="en-US" altLang="ko-KR" sz="1600" dirty="0">
              <a:latin typeface="페이퍼로지 4 Regular" pitchFamily="2" charset="-127"/>
              <a:ea typeface="페이퍼로지 4 Regular" pitchFamily="2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600" dirty="0">
                <a:latin typeface="페이퍼로지 4 Regular" pitchFamily="2" charset="-127"/>
                <a:ea typeface="페이퍼로지 4 Regular" pitchFamily="2" charset="-127"/>
              </a:rPr>
              <a:t>전문성을 전달합니다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3A45138-C343-E40C-24FE-C4ACCAEDBA40}"/>
              </a:ext>
            </a:extLst>
          </p:cNvPr>
          <p:cNvSpPr txBox="1"/>
          <p:nvPr/>
        </p:nvSpPr>
        <p:spPr>
          <a:xfrm>
            <a:off x="5775299" y="4370730"/>
            <a:ext cx="3133807" cy="93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4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병원 유형</a:t>
            </a:r>
            <a:r>
              <a:rPr lang="en-US" altLang="ko-KR" sz="24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·</a:t>
            </a:r>
            <a:r>
              <a:rPr lang="ko-KR" altLang="en-US" sz="2400" dirty="0" err="1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환자층</a:t>
            </a:r>
            <a:endParaRPr lang="en-US" altLang="ko-KR" sz="2400" dirty="0">
              <a:solidFill>
                <a:srgbClr val="187DFA"/>
              </a:solidFill>
              <a:latin typeface="페이퍼로지 7 Bold" pitchFamily="2" charset="-127"/>
              <a:ea typeface="페이퍼로지 7 Bold" pitchFamily="2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4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맞춤 광고 운영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48157EE-1909-6E5F-0DFA-18180929C39A}"/>
              </a:ext>
            </a:extLst>
          </p:cNvPr>
          <p:cNvSpPr txBox="1"/>
          <p:nvPr/>
        </p:nvSpPr>
        <p:spPr>
          <a:xfrm>
            <a:off x="5788058" y="5468189"/>
            <a:ext cx="3133807" cy="65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dirty="0">
                <a:latin typeface="페이퍼로지 4 Regular" pitchFamily="2" charset="-127"/>
                <a:ea typeface="페이퍼로지 4 Regular" pitchFamily="2" charset="-127"/>
              </a:rPr>
              <a:t>정확한 타겟에게 </a:t>
            </a:r>
            <a:endParaRPr lang="en-US" altLang="ko-KR" sz="1600" dirty="0">
              <a:latin typeface="페이퍼로지 4 Regular" pitchFamily="2" charset="-127"/>
              <a:ea typeface="페이퍼로지 4 Regular" pitchFamily="2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600" dirty="0">
                <a:latin typeface="페이퍼로지 4 Regular" pitchFamily="2" charset="-127"/>
                <a:ea typeface="페이퍼로지 4 Regular" pitchFamily="2" charset="-127"/>
              </a:rPr>
              <a:t>효율적으로 도달합니다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9D37B36-3890-55C6-9908-64CB6D79FFF3}"/>
              </a:ext>
            </a:extLst>
          </p:cNvPr>
          <p:cNvSpPr txBox="1"/>
          <p:nvPr/>
        </p:nvSpPr>
        <p:spPr>
          <a:xfrm>
            <a:off x="8953994" y="4370730"/>
            <a:ext cx="3133807" cy="93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4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매월 예약</a:t>
            </a:r>
            <a:r>
              <a:rPr lang="en-US" altLang="ko-KR" sz="24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·</a:t>
            </a:r>
            <a:r>
              <a:rPr lang="ko-KR" altLang="en-US" sz="24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문의 </a:t>
            </a:r>
            <a:endParaRPr lang="en-US" altLang="ko-KR" sz="2400" dirty="0">
              <a:solidFill>
                <a:srgbClr val="187DFA"/>
              </a:solidFill>
              <a:latin typeface="페이퍼로지 7 Bold" pitchFamily="2" charset="-127"/>
              <a:ea typeface="페이퍼로지 7 Bold" pitchFamily="2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4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전환 분석 리포트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F06007-4044-E656-7288-4EF564C9A4F9}"/>
              </a:ext>
            </a:extLst>
          </p:cNvPr>
          <p:cNvSpPr txBox="1"/>
          <p:nvPr/>
        </p:nvSpPr>
        <p:spPr>
          <a:xfrm>
            <a:off x="8966753" y="5468189"/>
            <a:ext cx="3133807" cy="65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ore-KR"/>
            </a:defPPr>
            <a:lvl1pPr>
              <a:lnSpc>
                <a:spcPct val="120000"/>
              </a:lnSpc>
              <a:defRPr kumimoji="1" sz="1300">
                <a:solidFill>
                  <a:schemeClr val="tx1">
                    <a:lumMod val="85000"/>
                    <a:lumOff val="15000"/>
                  </a:schemeClr>
                </a:solidFill>
                <a:latin typeface="Paperlogy 4 Regular" pitchFamily="2" charset="-127"/>
                <a:ea typeface="Paperlogy 4 Regular" pitchFamily="2" charset="-127"/>
              </a:defRPr>
            </a:lvl1pPr>
          </a:lstStyle>
          <a:p>
            <a:r>
              <a:rPr lang="ko-KR" altLang="en-US" sz="1600" dirty="0">
                <a:latin typeface="페이퍼로지 4 Regular" pitchFamily="2" charset="-127"/>
                <a:ea typeface="페이퍼로지 4 Regular" pitchFamily="2" charset="-127"/>
              </a:rPr>
              <a:t>실제 성과를 </a:t>
            </a:r>
            <a:endParaRPr lang="en-US" altLang="ko-KR" sz="1600" dirty="0"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lang="ko-KR" altLang="en-US" sz="1600" dirty="0">
                <a:latin typeface="페이퍼로지 4 Regular" pitchFamily="2" charset="-127"/>
                <a:ea typeface="페이퍼로지 4 Regular" pitchFamily="2" charset="-127"/>
              </a:rPr>
              <a:t>투명하게 공유합니다</a:t>
            </a:r>
          </a:p>
        </p:txBody>
      </p:sp>
      <p:sp>
        <p:nvSpPr>
          <p:cNvPr id="78" name="Object 3">
            <a:extLst>
              <a:ext uri="{FF2B5EF4-FFF2-40B4-BE49-F238E27FC236}">
                <a16:creationId xmlns:a16="http://schemas.microsoft.com/office/drawing/2014/main" id="{DCACA98A-A48E-59A6-1B7E-9223D208AAB9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02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서비스 접근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4502376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D5452C-5434-9F4A-13FC-994A049AD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1CFFEA68-5631-CB55-BBF8-2A26F4D54AAC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A9A1D53-65E5-7CD6-A76D-EE7CA2E1213F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E6DB28-F03A-AD1C-5956-4172F5BF852C}"/>
              </a:ext>
            </a:extLst>
          </p:cNvPr>
          <p:cNvSpPr txBox="1"/>
          <p:nvPr/>
        </p:nvSpPr>
        <p:spPr>
          <a:xfrm>
            <a:off x="549933" y="1125740"/>
            <a:ext cx="1088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atin typeface="페이퍼로지 7 Bold" pitchFamily="2" charset="-127"/>
                <a:ea typeface="페이퍼로지 7 Bold" pitchFamily="2" charset="-127"/>
              </a:rPr>
              <a:t>의료법 </a:t>
            </a:r>
            <a:r>
              <a:rPr lang="en-US" altLang="ko-KR" sz="3200" dirty="0">
                <a:latin typeface="페이퍼로지 7 Bold" pitchFamily="2" charset="-127"/>
                <a:ea typeface="페이퍼로지 7 Bold" pitchFamily="2" charset="-127"/>
              </a:rPr>
              <a:t>100% </a:t>
            </a:r>
            <a:r>
              <a:rPr lang="ko-KR" altLang="en-US" sz="3200" dirty="0">
                <a:latin typeface="페이퍼로지 7 Bold" pitchFamily="2" charset="-127"/>
                <a:ea typeface="페이퍼로지 7 Bold" pitchFamily="2" charset="-127"/>
              </a:rPr>
              <a:t>준수 시스템</a:t>
            </a:r>
          </a:p>
        </p:txBody>
      </p:sp>
      <p:sp>
        <p:nvSpPr>
          <p:cNvPr id="5" name="Google Shape;92;p26">
            <a:extLst>
              <a:ext uri="{FF2B5EF4-FFF2-40B4-BE49-F238E27FC236}">
                <a16:creationId xmlns:a16="http://schemas.microsoft.com/office/drawing/2014/main" id="{8044197B-7469-BD88-C298-0AB615005FBD}"/>
              </a:ext>
            </a:extLst>
          </p:cNvPr>
          <p:cNvSpPr txBox="1"/>
          <p:nvPr/>
        </p:nvSpPr>
        <p:spPr>
          <a:xfrm>
            <a:off x="-527011" y="1759244"/>
            <a:ext cx="13042824" cy="48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>
              <a:lnSpc>
                <a:spcPct val="12000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병원 마케팅에서 가장 무서운 것은 </a:t>
            </a:r>
            <a:r>
              <a:rPr lang="ko-KR" altLang="en-US" sz="1400" dirty="0">
                <a:latin typeface="페이퍼로지 7 Bold" pitchFamily="2" charset="-127"/>
                <a:ea typeface="페이퍼로지 7 Bold" pitchFamily="2" charset="-127"/>
              </a:rPr>
              <a:t>의료법 위반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입니다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. </a:t>
            </a:r>
          </a:p>
          <a:p>
            <a:pPr algn="ctr">
              <a:lnSpc>
                <a:spcPct val="12000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400" dirty="0" err="1">
                <a:latin typeface="페이퍼로지 4 Regular" pitchFamily="2" charset="-127"/>
                <a:ea typeface="페이퍼로지 4 Regular" pitchFamily="2" charset="-127"/>
              </a:rPr>
              <a:t>우리의마케팅은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 다음 원칙을 철저히 지킵니다</a:t>
            </a:r>
            <a:endParaRPr lang="en-US" altLang="ko-KR" sz="1400" dirty="0">
              <a:latin typeface="페이퍼로지 4 Regular" pitchFamily="2" charset="-127"/>
              <a:ea typeface="페이퍼로지 4 Regular" pitchFamily="2" charset="-127"/>
            </a:endParaRPr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9D995BC3-9867-BB71-810F-D095EC3AA6E7}"/>
              </a:ext>
            </a:extLst>
          </p:cNvPr>
          <p:cNvGrpSpPr/>
          <p:nvPr/>
        </p:nvGrpSpPr>
        <p:grpSpPr>
          <a:xfrm>
            <a:off x="1207150" y="2840514"/>
            <a:ext cx="9698376" cy="3581008"/>
            <a:chOff x="1207150" y="2840514"/>
            <a:chExt cx="9698376" cy="3195116"/>
          </a:xfrm>
        </p:grpSpPr>
        <p:sp>
          <p:nvSpPr>
            <p:cNvPr id="14" name="양쪽 모서리가 둥근 사각형 58">
              <a:extLst>
                <a:ext uri="{FF2B5EF4-FFF2-40B4-BE49-F238E27FC236}">
                  <a16:creationId xmlns:a16="http://schemas.microsoft.com/office/drawing/2014/main" id="{67119C0F-9148-B5F6-2A7F-9EFA0C408DB6}"/>
                </a:ext>
              </a:extLst>
            </p:cNvPr>
            <p:cNvSpPr/>
            <p:nvPr/>
          </p:nvSpPr>
          <p:spPr>
            <a:xfrm>
              <a:off x="4516146" y="2956603"/>
              <a:ext cx="3080384" cy="3079027"/>
            </a:xfrm>
            <a:prstGeom prst="round2SameRect">
              <a:avLst>
                <a:gd name="adj1" fmla="val 2669"/>
                <a:gd name="adj2" fmla="val 2804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17500" sx="102000" sy="102000" algn="ctr" rotWithShape="0">
                <a:schemeClr val="bg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15" name="모서리가 둥근 직사각형 176">
              <a:extLst>
                <a:ext uri="{FF2B5EF4-FFF2-40B4-BE49-F238E27FC236}">
                  <a16:creationId xmlns:a16="http://schemas.microsoft.com/office/drawing/2014/main" id="{CE220176-0A68-F8D9-7DCC-DAB0103DDEEF}"/>
                </a:ext>
              </a:extLst>
            </p:cNvPr>
            <p:cNvSpPr/>
            <p:nvPr/>
          </p:nvSpPr>
          <p:spPr>
            <a:xfrm>
              <a:off x="4828633" y="2840514"/>
              <a:ext cx="2530413" cy="336706"/>
            </a:xfrm>
            <a:prstGeom prst="roundRect">
              <a:avLst>
                <a:gd name="adj" fmla="val 50000"/>
              </a:avLst>
            </a:prstGeom>
            <a:solidFill>
              <a:srgbClr val="177DFA"/>
            </a:solidFill>
            <a:ln>
              <a:noFill/>
            </a:ln>
            <a:effectLst>
              <a:outerShdw blurRad="254000" dist="38100" dir="5400000" algn="t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latin typeface="페이퍼로지 7 Bold" pitchFamily="2" charset="-127"/>
                  <a:ea typeface="페이퍼로지 7 Bold" pitchFamily="2" charset="-127"/>
                </a:rPr>
                <a:t>콘텐츠 제작 프로세스</a:t>
              </a:r>
            </a:p>
          </p:txBody>
        </p:sp>
        <p:sp>
          <p:nvSpPr>
            <p:cNvPr id="49" name="모서리가 둥근 직사각형 28">
              <a:extLst>
                <a:ext uri="{FF2B5EF4-FFF2-40B4-BE49-F238E27FC236}">
                  <a16:creationId xmlns:a16="http://schemas.microsoft.com/office/drawing/2014/main" id="{562F74C1-2502-63C1-9792-BB38AECC74A9}"/>
                </a:ext>
              </a:extLst>
            </p:cNvPr>
            <p:cNvSpPr/>
            <p:nvPr/>
          </p:nvSpPr>
          <p:spPr>
            <a:xfrm>
              <a:off x="4787751" y="3548276"/>
              <a:ext cx="2616499" cy="388591"/>
            </a:xfrm>
            <a:prstGeom prst="roundRect">
              <a:avLst>
                <a:gd name="adj" fmla="val 5364"/>
              </a:avLst>
            </a:prstGeom>
            <a:solidFill>
              <a:schemeClr val="bg1">
                <a:lumMod val="95000"/>
                <a:alpha val="70000"/>
              </a:schemeClr>
            </a:solidFill>
            <a:ln w="8890">
              <a:gradFill flip="none" rotWithShape="1">
                <a:gsLst>
                  <a:gs pos="0">
                    <a:srgbClr val="177DFA">
                      <a:alpha val="20000"/>
                    </a:srgbClr>
                  </a:gs>
                  <a:gs pos="29000">
                    <a:srgbClr val="177DFA"/>
                  </a:gs>
                  <a:gs pos="72000">
                    <a:srgbClr val="177DFA"/>
                  </a:gs>
                  <a:gs pos="100000">
                    <a:srgbClr val="177DFA">
                      <a:alpha val="20000"/>
                    </a:srgb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50" name="모서리가 둥근 직사각형 28">
              <a:extLst>
                <a:ext uri="{FF2B5EF4-FFF2-40B4-BE49-F238E27FC236}">
                  <a16:creationId xmlns:a16="http://schemas.microsoft.com/office/drawing/2014/main" id="{C996F4C0-DA60-F3DD-8FB2-6D8FEB46F227}"/>
                </a:ext>
              </a:extLst>
            </p:cNvPr>
            <p:cNvSpPr/>
            <p:nvPr/>
          </p:nvSpPr>
          <p:spPr>
            <a:xfrm>
              <a:off x="4787751" y="4154882"/>
              <a:ext cx="2616499" cy="388591"/>
            </a:xfrm>
            <a:prstGeom prst="roundRect">
              <a:avLst>
                <a:gd name="adj" fmla="val 5364"/>
              </a:avLst>
            </a:prstGeom>
            <a:solidFill>
              <a:schemeClr val="bg1">
                <a:lumMod val="95000"/>
                <a:alpha val="70000"/>
              </a:schemeClr>
            </a:solidFill>
            <a:ln w="8890">
              <a:gradFill flip="none" rotWithShape="1">
                <a:gsLst>
                  <a:gs pos="0">
                    <a:srgbClr val="177DFA">
                      <a:alpha val="20000"/>
                    </a:srgbClr>
                  </a:gs>
                  <a:gs pos="29000">
                    <a:srgbClr val="177DFA"/>
                  </a:gs>
                  <a:gs pos="72000">
                    <a:srgbClr val="177DFA"/>
                  </a:gs>
                  <a:gs pos="100000">
                    <a:srgbClr val="177DFA">
                      <a:alpha val="20000"/>
                    </a:srgb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55" name="이등변 삼각형 54">
              <a:extLst>
                <a:ext uri="{FF2B5EF4-FFF2-40B4-BE49-F238E27FC236}">
                  <a16:creationId xmlns:a16="http://schemas.microsoft.com/office/drawing/2014/main" id="{2BB08D10-2798-2F1E-4172-0389C844A899}"/>
                </a:ext>
              </a:extLst>
            </p:cNvPr>
            <p:cNvSpPr/>
            <p:nvPr/>
          </p:nvSpPr>
          <p:spPr>
            <a:xfrm rot="10800000">
              <a:off x="5990431" y="3990896"/>
              <a:ext cx="131815" cy="109957"/>
            </a:xfrm>
            <a:prstGeom prst="triangle">
              <a:avLst/>
            </a:prstGeom>
            <a:solidFill>
              <a:srgbClr val="187D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모서리가 둥근 직사각형 28">
              <a:extLst>
                <a:ext uri="{FF2B5EF4-FFF2-40B4-BE49-F238E27FC236}">
                  <a16:creationId xmlns:a16="http://schemas.microsoft.com/office/drawing/2014/main" id="{D56F00A8-528D-103F-4AF4-309CE254D20A}"/>
                </a:ext>
              </a:extLst>
            </p:cNvPr>
            <p:cNvSpPr/>
            <p:nvPr/>
          </p:nvSpPr>
          <p:spPr>
            <a:xfrm>
              <a:off x="4787751" y="4761488"/>
              <a:ext cx="2616499" cy="388591"/>
            </a:xfrm>
            <a:prstGeom prst="roundRect">
              <a:avLst>
                <a:gd name="adj" fmla="val 5364"/>
              </a:avLst>
            </a:prstGeom>
            <a:solidFill>
              <a:schemeClr val="bg1">
                <a:lumMod val="95000"/>
                <a:alpha val="70000"/>
              </a:schemeClr>
            </a:solidFill>
            <a:ln w="8890">
              <a:gradFill flip="none" rotWithShape="1">
                <a:gsLst>
                  <a:gs pos="0">
                    <a:srgbClr val="177DFA">
                      <a:alpha val="20000"/>
                    </a:srgbClr>
                  </a:gs>
                  <a:gs pos="29000">
                    <a:srgbClr val="177DFA"/>
                  </a:gs>
                  <a:gs pos="72000">
                    <a:srgbClr val="177DFA"/>
                  </a:gs>
                  <a:gs pos="100000">
                    <a:srgbClr val="177DFA">
                      <a:alpha val="20000"/>
                    </a:srgb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0" name="모서리가 둥근 직사각형 28">
              <a:extLst>
                <a:ext uri="{FF2B5EF4-FFF2-40B4-BE49-F238E27FC236}">
                  <a16:creationId xmlns:a16="http://schemas.microsoft.com/office/drawing/2014/main" id="{EC21A37F-7917-22B0-8667-360DFAD0F487}"/>
                </a:ext>
              </a:extLst>
            </p:cNvPr>
            <p:cNvSpPr/>
            <p:nvPr/>
          </p:nvSpPr>
          <p:spPr>
            <a:xfrm>
              <a:off x="4787751" y="5368095"/>
              <a:ext cx="2616499" cy="388591"/>
            </a:xfrm>
            <a:prstGeom prst="roundRect">
              <a:avLst>
                <a:gd name="adj" fmla="val 5364"/>
              </a:avLst>
            </a:prstGeom>
            <a:solidFill>
              <a:schemeClr val="bg1">
                <a:lumMod val="95000"/>
                <a:alpha val="70000"/>
              </a:schemeClr>
            </a:solidFill>
            <a:ln w="8890">
              <a:gradFill flip="none" rotWithShape="1">
                <a:gsLst>
                  <a:gs pos="0">
                    <a:srgbClr val="177DFA">
                      <a:alpha val="20000"/>
                    </a:srgbClr>
                  </a:gs>
                  <a:gs pos="29000">
                    <a:srgbClr val="177DFA"/>
                  </a:gs>
                  <a:gs pos="72000">
                    <a:srgbClr val="177DFA"/>
                  </a:gs>
                  <a:gs pos="100000">
                    <a:srgbClr val="177DFA">
                      <a:alpha val="20000"/>
                    </a:srgbClr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1" name="이등변 삼각형 60">
              <a:extLst>
                <a:ext uri="{FF2B5EF4-FFF2-40B4-BE49-F238E27FC236}">
                  <a16:creationId xmlns:a16="http://schemas.microsoft.com/office/drawing/2014/main" id="{7E9B7124-B8C1-F3F3-0A1D-84FEDE7ADCAA}"/>
                </a:ext>
              </a:extLst>
            </p:cNvPr>
            <p:cNvSpPr/>
            <p:nvPr/>
          </p:nvSpPr>
          <p:spPr>
            <a:xfrm rot="10800000">
              <a:off x="5990431" y="5204108"/>
              <a:ext cx="131815" cy="109957"/>
            </a:xfrm>
            <a:prstGeom prst="triangle">
              <a:avLst/>
            </a:prstGeom>
            <a:solidFill>
              <a:srgbClr val="187D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7" name="이등변 삼각형 66">
              <a:extLst>
                <a:ext uri="{FF2B5EF4-FFF2-40B4-BE49-F238E27FC236}">
                  <a16:creationId xmlns:a16="http://schemas.microsoft.com/office/drawing/2014/main" id="{5A25A309-F349-9797-AB03-AD709C0E03EC}"/>
                </a:ext>
              </a:extLst>
            </p:cNvPr>
            <p:cNvSpPr/>
            <p:nvPr/>
          </p:nvSpPr>
          <p:spPr>
            <a:xfrm rot="10800000">
              <a:off x="5990431" y="4597502"/>
              <a:ext cx="131815" cy="109957"/>
            </a:xfrm>
            <a:prstGeom prst="triangle">
              <a:avLst/>
            </a:prstGeom>
            <a:solidFill>
              <a:srgbClr val="187D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양쪽 모서리가 둥근 사각형 58">
              <a:extLst>
                <a:ext uri="{FF2B5EF4-FFF2-40B4-BE49-F238E27FC236}">
                  <a16:creationId xmlns:a16="http://schemas.microsoft.com/office/drawing/2014/main" id="{AE41FF87-4F11-67F3-66FC-F6DDD8064AAB}"/>
                </a:ext>
              </a:extLst>
            </p:cNvPr>
            <p:cNvSpPr/>
            <p:nvPr/>
          </p:nvSpPr>
          <p:spPr>
            <a:xfrm>
              <a:off x="1207150" y="2956603"/>
              <a:ext cx="3080384" cy="3079027"/>
            </a:xfrm>
            <a:prstGeom prst="round2SameRect">
              <a:avLst>
                <a:gd name="adj1" fmla="val 2669"/>
                <a:gd name="adj2" fmla="val 2804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17500" sx="102000" sy="102000" algn="ctr" rotWithShape="0">
                <a:schemeClr val="bg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0" name="모서리가 둥근 직사각형 176">
              <a:extLst>
                <a:ext uri="{FF2B5EF4-FFF2-40B4-BE49-F238E27FC236}">
                  <a16:creationId xmlns:a16="http://schemas.microsoft.com/office/drawing/2014/main" id="{0815DC88-D22A-2C62-84B3-2CE4887B043B}"/>
                </a:ext>
              </a:extLst>
            </p:cNvPr>
            <p:cNvSpPr/>
            <p:nvPr/>
          </p:nvSpPr>
          <p:spPr>
            <a:xfrm>
              <a:off x="1519637" y="2840514"/>
              <a:ext cx="2530413" cy="336706"/>
            </a:xfrm>
            <a:prstGeom prst="roundRect">
              <a:avLst>
                <a:gd name="adj" fmla="val 50000"/>
              </a:avLst>
            </a:prstGeom>
            <a:solidFill>
              <a:srgbClr val="177DFA"/>
            </a:solidFill>
            <a:ln>
              <a:noFill/>
            </a:ln>
            <a:effectLst>
              <a:outerShdw blurRad="254000" dist="38100" dir="5400000" algn="t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latin typeface="페이퍼로지 7 Bold" pitchFamily="2" charset="-127"/>
                  <a:ea typeface="페이퍼로지 7 Bold" pitchFamily="2" charset="-127"/>
                </a:rPr>
                <a:t>금지 표현 철저 준수</a:t>
              </a:r>
            </a:p>
          </p:txBody>
        </p:sp>
        <p:sp>
          <p:nvSpPr>
            <p:cNvPr id="20" name="양쪽 모서리가 둥근 사각형 58">
              <a:extLst>
                <a:ext uri="{FF2B5EF4-FFF2-40B4-BE49-F238E27FC236}">
                  <a16:creationId xmlns:a16="http://schemas.microsoft.com/office/drawing/2014/main" id="{B7B6ECD3-7FF0-C854-CB3A-8F6DFD2DB077}"/>
                </a:ext>
              </a:extLst>
            </p:cNvPr>
            <p:cNvSpPr/>
            <p:nvPr/>
          </p:nvSpPr>
          <p:spPr>
            <a:xfrm>
              <a:off x="7825142" y="2956603"/>
              <a:ext cx="3080384" cy="3079027"/>
            </a:xfrm>
            <a:prstGeom prst="round2SameRect">
              <a:avLst>
                <a:gd name="adj1" fmla="val 2669"/>
                <a:gd name="adj2" fmla="val 2804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17500" sx="102000" sy="102000" algn="ctr" rotWithShape="0">
                <a:schemeClr val="bg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5" name="모서리가 둥근 직사각형 176">
              <a:extLst>
                <a:ext uri="{FF2B5EF4-FFF2-40B4-BE49-F238E27FC236}">
                  <a16:creationId xmlns:a16="http://schemas.microsoft.com/office/drawing/2014/main" id="{A461A469-BED0-DC69-6B66-02BBA26B6BF6}"/>
                </a:ext>
              </a:extLst>
            </p:cNvPr>
            <p:cNvSpPr/>
            <p:nvPr/>
          </p:nvSpPr>
          <p:spPr>
            <a:xfrm>
              <a:off x="8137629" y="2840514"/>
              <a:ext cx="2530413" cy="336706"/>
            </a:xfrm>
            <a:prstGeom prst="roundRect">
              <a:avLst>
                <a:gd name="adj" fmla="val 50000"/>
              </a:avLst>
            </a:prstGeom>
            <a:solidFill>
              <a:srgbClr val="177DFA"/>
            </a:solidFill>
            <a:ln>
              <a:noFill/>
            </a:ln>
            <a:effectLst>
              <a:outerShdw blurRad="254000" dist="38100" dir="5400000" algn="t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dirty="0">
                  <a:latin typeface="페이퍼로지 7 Bold" pitchFamily="2" charset="-127"/>
                  <a:ea typeface="페이퍼로지 7 Bold" pitchFamily="2" charset="-127"/>
                </a:rPr>
                <a:t>의료법 리스크 </a:t>
              </a:r>
              <a:r>
                <a:rPr lang="en-US" altLang="ko-KR" sz="1600" dirty="0">
                  <a:latin typeface="페이퍼로지 7 Bold" pitchFamily="2" charset="-127"/>
                  <a:ea typeface="페이퍼로지 7 Bold" pitchFamily="2" charset="-127"/>
                </a:rPr>
                <a:t>ZERO </a:t>
              </a:r>
              <a:r>
                <a:rPr lang="ko-KR" altLang="en-US" sz="1600" dirty="0">
                  <a:latin typeface="페이퍼로지 7 Bold" pitchFamily="2" charset="-127"/>
                  <a:ea typeface="페이퍼로지 7 Bold" pitchFamily="2" charset="-127"/>
                </a:rPr>
                <a:t>보증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26AB52D-AD48-6CC1-BFC2-B7B50B42B355}"/>
                </a:ext>
              </a:extLst>
            </p:cNvPr>
            <p:cNvSpPr txBox="1"/>
            <p:nvPr/>
          </p:nvSpPr>
          <p:spPr>
            <a:xfrm>
              <a:off x="8148061" y="3871987"/>
              <a:ext cx="2434546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dirty="0">
                  <a:latin typeface="페이퍼로지 4 Regular" pitchFamily="2" charset="-127"/>
                  <a:ea typeface="페이퍼로지 4 Regular" pitchFamily="2" charset="-127"/>
                </a:rPr>
                <a:t>저희 제작 콘텐츠로 </a:t>
              </a:r>
              <a:endParaRPr lang="en-US" altLang="ko-KR" sz="1400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/>
              <a:r>
                <a:rPr lang="ko-KR" altLang="en-US" sz="1400" dirty="0">
                  <a:latin typeface="페이퍼로지 4 Regular" pitchFamily="2" charset="-127"/>
                  <a:ea typeface="페이퍼로지 4 Regular" pitchFamily="2" charset="-127"/>
                </a:rPr>
                <a:t>의료법 문제가 발생할 경우</a:t>
              </a:r>
              <a:endParaRPr lang="en-US" altLang="ko-KR" sz="1400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/>
              <a:endParaRPr lang="en-US" altLang="ko-KR" sz="1400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/>
              <a:endParaRPr lang="en-US" altLang="ko-KR" sz="1600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/>
              <a:endParaRPr lang="en-US" altLang="ko-KR" sz="1600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/>
              <a:r>
                <a:rPr lang="ko-KR" altLang="en-US" sz="1600" dirty="0">
                  <a:latin typeface="페이퍼로지 7 Bold" pitchFamily="2" charset="-127"/>
                  <a:ea typeface="페이퍼로지 7 Bold" pitchFamily="2" charset="-127"/>
                </a:rPr>
                <a:t>대응 비용 전액 부담</a:t>
              </a:r>
            </a:p>
          </p:txBody>
        </p:sp>
        <p:sp>
          <p:nvSpPr>
            <p:cNvPr id="28" name="Google Shape;287;p34">
              <a:extLst>
                <a:ext uri="{FF2B5EF4-FFF2-40B4-BE49-F238E27FC236}">
                  <a16:creationId xmlns:a16="http://schemas.microsoft.com/office/drawing/2014/main" id="{A5A2BC90-2660-3396-1E7A-3100734603FB}"/>
                </a:ext>
              </a:extLst>
            </p:cNvPr>
            <p:cNvSpPr txBox="1"/>
            <p:nvPr/>
          </p:nvSpPr>
          <p:spPr>
            <a:xfrm>
              <a:off x="1601148" y="3489106"/>
              <a:ext cx="2054970" cy="6437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marL="342900" indent="-342900">
                <a:lnSpc>
                  <a:spcPct val="161290"/>
                </a:lnSpc>
                <a:buClr>
                  <a:srgbClr val="15213F"/>
                </a:buClr>
                <a:buSzPts val="1500"/>
                <a:buFont typeface="Helvetica"/>
                <a:buChar char="•"/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marL="92075" indent="-92075"/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"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완치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", "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즉시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효과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", "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보장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" 등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단정적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표현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금지</a:t>
              </a:r>
              <a:endParaRPr sz="1400" dirty="0"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29" name="Google Shape;288;p34">
              <a:extLst>
                <a:ext uri="{FF2B5EF4-FFF2-40B4-BE49-F238E27FC236}">
                  <a16:creationId xmlns:a16="http://schemas.microsoft.com/office/drawing/2014/main" id="{04CE0C47-EAEB-0066-D0F8-A63F7CB7944D}"/>
                </a:ext>
              </a:extLst>
            </p:cNvPr>
            <p:cNvSpPr txBox="1"/>
            <p:nvPr/>
          </p:nvSpPr>
          <p:spPr>
            <a:xfrm>
              <a:off x="1601148" y="4338863"/>
              <a:ext cx="2367390" cy="2968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marL="342900" indent="-342900">
                <a:lnSpc>
                  <a:spcPct val="161290"/>
                </a:lnSpc>
                <a:buClr>
                  <a:srgbClr val="15213F"/>
                </a:buClr>
                <a:buSzPts val="1500"/>
                <a:buFont typeface="Helvetica"/>
                <a:buChar char="•"/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marL="92075" indent="-92075"/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시술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결과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암시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/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비유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금지</a:t>
              </a:r>
              <a:endParaRPr sz="1400" dirty="0"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35" name="Google Shape;289;p34">
              <a:extLst>
                <a:ext uri="{FF2B5EF4-FFF2-40B4-BE49-F238E27FC236}">
                  <a16:creationId xmlns:a16="http://schemas.microsoft.com/office/drawing/2014/main" id="{09DB429B-5D45-75AB-F3BC-B2D2FAD75BC7}"/>
                </a:ext>
              </a:extLst>
            </p:cNvPr>
            <p:cNvSpPr txBox="1"/>
            <p:nvPr/>
          </p:nvSpPr>
          <p:spPr>
            <a:xfrm>
              <a:off x="1601148" y="4841731"/>
              <a:ext cx="2367390" cy="2968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marL="342900" indent="-342900">
                <a:lnSpc>
                  <a:spcPct val="161290"/>
                </a:lnSpc>
                <a:buClr>
                  <a:srgbClr val="15213F"/>
                </a:buClr>
                <a:buSzPts val="1500"/>
                <a:buFont typeface="Helvetica"/>
                <a:buChar char="•"/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marL="92075" indent="-92075"/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질환명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+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치료법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직접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홍보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금지</a:t>
              </a:r>
              <a:endParaRPr sz="1400" dirty="0"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38" name="Google Shape;290;p34">
              <a:extLst>
                <a:ext uri="{FF2B5EF4-FFF2-40B4-BE49-F238E27FC236}">
                  <a16:creationId xmlns:a16="http://schemas.microsoft.com/office/drawing/2014/main" id="{853F7759-0783-9145-18E8-7A14FA3C585B}"/>
                </a:ext>
              </a:extLst>
            </p:cNvPr>
            <p:cNvSpPr txBox="1"/>
            <p:nvPr/>
          </p:nvSpPr>
          <p:spPr>
            <a:xfrm>
              <a:off x="1601148" y="5344598"/>
              <a:ext cx="2367390" cy="2968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marL="342900" indent="-342900">
                <a:lnSpc>
                  <a:spcPct val="161290"/>
                </a:lnSpc>
                <a:buClr>
                  <a:srgbClr val="15213F"/>
                </a:buClr>
                <a:buSzPts val="1500"/>
                <a:buFont typeface="Helvetica"/>
                <a:buChar char="•"/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marL="92075" indent="-92075"/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환자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후기·사진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과장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가공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금지</a:t>
              </a:r>
              <a:endParaRPr sz="1400" dirty="0"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39" name="Google Shape;293;p34">
              <a:extLst>
                <a:ext uri="{FF2B5EF4-FFF2-40B4-BE49-F238E27FC236}">
                  <a16:creationId xmlns:a16="http://schemas.microsoft.com/office/drawing/2014/main" id="{681267D9-B554-A83E-6474-7E355F14974D}"/>
                </a:ext>
              </a:extLst>
            </p:cNvPr>
            <p:cNvSpPr txBox="1"/>
            <p:nvPr/>
          </p:nvSpPr>
          <p:spPr>
            <a:xfrm>
              <a:off x="4745032" y="3548276"/>
              <a:ext cx="2616498" cy="2968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marL="342900" indent="-342900">
                <a:lnSpc>
                  <a:spcPct val="161290"/>
                </a:lnSpc>
                <a:buClr>
                  <a:srgbClr val="15213F"/>
                </a:buClr>
                <a:buSzPts val="1500"/>
                <a:buAutoNum type="arabicPeriod"/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marL="0" indent="0" algn="ctr">
                <a:buNone/>
              </a:pP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의료법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체크리스트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준수</a:t>
              </a:r>
              <a:endParaRPr sz="1400" dirty="0"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42" name="Google Shape;294;p34">
              <a:extLst>
                <a:ext uri="{FF2B5EF4-FFF2-40B4-BE49-F238E27FC236}">
                  <a16:creationId xmlns:a16="http://schemas.microsoft.com/office/drawing/2014/main" id="{D78B9431-E556-4666-582C-20A496AA18DD}"/>
                </a:ext>
              </a:extLst>
            </p:cNvPr>
            <p:cNvSpPr txBox="1"/>
            <p:nvPr/>
          </p:nvSpPr>
          <p:spPr>
            <a:xfrm>
              <a:off x="4745032" y="4161941"/>
              <a:ext cx="2616498" cy="2968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marL="342900" indent="-342900">
                <a:lnSpc>
                  <a:spcPct val="161290"/>
                </a:lnSpc>
                <a:buClr>
                  <a:srgbClr val="15213F"/>
                </a:buClr>
                <a:buSzPts val="1500"/>
                <a:buAutoNum type="arabicPeriod" startAt="2"/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marL="0" indent="0" algn="ctr">
                <a:buNone/>
              </a:pP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전문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에디터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작성</a:t>
              </a:r>
              <a:endParaRPr sz="1400" dirty="0"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45" name="Google Shape;295;p34">
              <a:extLst>
                <a:ext uri="{FF2B5EF4-FFF2-40B4-BE49-F238E27FC236}">
                  <a16:creationId xmlns:a16="http://schemas.microsoft.com/office/drawing/2014/main" id="{ACA80ECE-3D60-852B-4ED3-F0DD5EB52AC0}"/>
                </a:ext>
              </a:extLst>
            </p:cNvPr>
            <p:cNvSpPr txBox="1"/>
            <p:nvPr/>
          </p:nvSpPr>
          <p:spPr>
            <a:xfrm>
              <a:off x="4745032" y="4775606"/>
              <a:ext cx="2616498" cy="2968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marL="342900" indent="-342900">
                <a:lnSpc>
                  <a:spcPct val="161290"/>
                </a:lnSpc>
                <a:buClr>
                  <a:srgbClr val="15213F"/>
                </a:buClr>
                <a:buSzPts val="1500"/>
                <a:buAutoNum type="arabicPeriod" startAt="3"/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marL="0" indent="0" algn="ctr">
                <a:buNone/>
              </a:pPr>
              <a:r>
                <a:rPr sz="1400">
                  <a:latin typeface="페이퍼로지 4 Regular" pitchFamily="2" charset="-127"/>
                  <a:ea typeface="페이퍼로지 4 Regular" pitchFamily="2" charset="-127"/>
                </a:rPr>
                <a:t>원장님 검수 후 발행</a:t>
              </a:r>
            </a:p>
          </p:txBody>
        </p:sp>
        <p:sp>
          <p:nvSpPr>
            <p:cNvPr id="48" name="Google Shape;296;p34">
              <a:extLst>
                <a:ext uri="{FF2B5EF4-FFF2-40B4-BE49-F238E27FC236}">
                  <a16:creationId xmlns:a16="http://schemas.microsoft.com/office/drawing/2014/main" id="{2EFC27B3-6CFB-D773-3206-B8B566365F98}"/>
                </a:ext>
              </a:extLst>
            </p:cNvPr>
            <p:cNvSpPr txBox="1"/>
            <p:nvPr/>
          </p:nvSpPr>
          <p:spPr>
            <a:xfrm>
              <a:off x="4745032" y="5389271"/>
              <a:ext cx="2616498" cy="2968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marL="342900" indent="-342900">
                <a:lnSpc>
                  <a:spcPct val="161290"/>
                </a:lnSpc>
                <a:buClr>
                  <a:srgbClr val="15213F"/>
                </a:buClr>
                <a:buSzPts val="1500"/>
                <a:buAutoNum type="arabicPeriod" startAt="4"/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marL="0" indent="0" algn="ctr">
                <a:buNone/>
              </a:pP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의료법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우려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시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즉시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수정·조치</a:t>
              </a:r>
              <a:endParaRPr sz="1400" dirty="0"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cxnSp>
          <p:nvCxnSpPr>
            <p:cNvPr id="69" name="직선 연결선[R] 41">
              <a:extLst>
                <a:ext uri="{FF2B5EF4-FFF2-40B4-BE49-F238E27FC236}">
                  <a16:creationId xmlns:a16="http://schemas.microsoft.com/office/drawing/2014/main" id="{2C964976-A7C1-D609-29FC-E50DD1CCBCE0}"/>
                </a:ext>
              </a:extLst>
            </p:cNvPr>
            <p:cNvCxnSpPr>
              <a:cxnSpLocks/>
            </p:cNvCxnSpPr>
            <p:nvPr/>
          </p:nvCxnSpPr>
          <p:spPr>
            <a:xfrm>
              <a:off x="9386275" y="4458754"/>
              <a:ext cx="0" cy="36000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177DFA">
                      <a:alpha val="0"/>
                    </a:srgbClr>
                  </a:gs>
                  <a:gs pos="52000">
                    <a:srgbClr val="177DFA">
                      <a:alpha val="50000"/>
                    </a:srgbClr>
                  </a:gs>
                  <a:gs pos="100000">
                    <a:srgbClr val="177DFA"/>
                  </a:gs>
                </a:gsLst>
                <a:lin ang="5400000" scaled="1"/>
                <a:tileRect/>
              </a:gra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이등변 삼각형 69">
              <a:extLst>
                <a:ext uri="{FF2B5EF4-FFF2-40B4-BE49-F238E27FC236}">
                  <a16:creationId xmlns:a16="http://schemas.microsoft.com/office/drawing/2014/main" id="{6AAE5BCA-E968-EC7A-FF4C-7DE05E890F11}"/>
                </a:ext>
              </a:extLst>
            </p:cNvPr>
            <p:cNvSpPr/>
            <p:nvPr/>
          </p:nvSpPr>
          <p:spPr>
            <a:xfrm rot="10800000">
              <a:off x="9329906" y="4801336"/>
              <a:ext cx="131815" cy="109957"/>
            </a:xfrm>
            <a:prstGeom prst="triangle">
              <a:avLst/>
            </a:prstGeom>
            <a:solidFill>
              <a:srgbClr val="187D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2" name="Object 3">
            <a:extLst>
              <a:ext uri="{FF2B5EF4-FFF2-40B4-BE49-F238E27FC236}">
                <a16:creationId xmlns:a16="http://schemas.microsoft.com/office/drawing/2014/main" id="{9A97495B-25AE-CA1B-A60B-CD472AB209C6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03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서비스 안내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473951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4A1AC6-7C77-CFE8-3B1D-8C8ACAF45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B9A3634B-250C-C820-C5B9-203AF386401B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33572DAB-1EAA-26D6-C839-C1B817EAC63F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C0528D-26EF-1410-A41F-5A167B0E04C2}"/>
              </a:ext>
            </a:extLst>
          </p:cNvPr>
          <p:cNvSpPr txBox="1"/>
          <p:nvPr/>
        </p:nvSpPr>
        <p:spPr>
          <a:xfrm>
            <a:off x="549933" y="1125740"/>
            <a:ext cx="10888936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atin typeface="페이퍼로지 7 Bold" pitchFamily="2" charset="-127"/>
                <a:ea typeface="페이퍼로지 7 Bold" pitchFamily="2" charset="-127"/>
              </a:rPr>
              <a:t>환자 유입 </a:t>
            </a:r>
            <a:r>
              <a:rPr lang="en-US" altLang="ko-KR" sz="3200" dirty="0">
                <a:latin typeface="페이퍼로지 7 Bold" pitchFamily="2" charset="-127"/>
                <a:ea typeface="페이퍼로지 7 Bold" pitchFamily="2" charset="-127"/>
              </a:rPr>
              <a:t>Flow Chart</a:t>
            </a:r>
          </a:p>
        </p:txBody>
      </p:sp>
      <p:sp>
        <p:nvSpPr>
          <p:cNvPr id="5" name="Google Shape;92;p26">
            <a:extLst>
              <a:ext uri="{FF2B5EF4-FFF2-40B4-BE49-F238E27FC236}">
                <a16:creationId xmlns:a16="http://schemas.microsoft.com/office/drawing/2014/main" id="{F2B75070-71D4-74BE-0C71-F143852D6951}"/>
              </a:ext>
            </a:extLst>
          </p:cNvPr>
          <p:cNvSpPr txBox="1"/>
          <p:nvPr/>
        </p:nvSpPr>
        <p:spPr>
          <a:xfrm>
            <a:off x="-527011" y="1759244"/>
            <a:ext cx="13042824" cy="302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/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환자는 절대 한 번에 예약하지 않습니다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. </a:t>
            </a: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아래 단계를 반드시 거칩니다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.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C6328F70-9534-6650-AAEA-F871FAB6F9EC}"/>
              </a:ext>
            </a:extLst>
          </p:cNvPr>
          <p:cNvSpPr/>
          <p:nvPr/>
        </p:nvSpPr>
        <p:spPr>
          <a:xfrm>
            <a:off x="1264746" y="5922888"/>
            <a:ext cx="9655502" cy="493787"/>
          </a:xfrm>
          <a:prstGeom prst="roundRect">
            <a:avLst>
              <a:gd name="adj" fmla="val 50000"/>
            </a:avLst>
          </a:prstGeom>
          <a:solidFill>
            <a:srgbClr val="187D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Google Shape;102;p26">
            <a:extLst>
              <a:ext uri="{FF2B5EF4-FFF2-40B4-BE49-F238E27FC236}">
                <a16:creationId xmlns:a16="http://schemas.microsoft.com/office/drawing/2014/main" id="{663FA4ED-6F12-F5D8-82F1-C3E492E821C4}"/>
              </a:ext>
            </a:extLst>
          </p:cNvPr>
          <p:cNvSpPr txBox="1"/>
          <p:nvPr/>
        </p:nvSpPr>
        <p:spPr>
          <a:xfrm>
            <a:off x="682875" y="5954418"/>
            <a:ext cx="10869020" cy="345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/>
            <a:r>
              <a:rPr lang="ko-KR" altLang="en-US" sz="1600" dirty="0" err="1">
                <a:solidFill>
                  <a:schemeClr val="bg1"/>
                </a:solidFill>
                <a:latin typeface="페이퍼로지 4 Regular" pitchFamily="2" charset="-127"/>
                <a:ea typeface="페이퍼로지 4 Regular" pitchFamily="2" charset="-127"/>
              </a:rPr>
              <a:t>우리의마케팅은</a:t>
            </a:r>
            <a:r>
              <a:rPr lang="ko-KR" altLang="en-US" sz="1600" dirty="0">
                <a:solidFill>
                  <a:schemeClr val="bg1"/>
                </a:solidFill>
                <a:latin typeface="페이퍼로지 4 Regular" pitchFamily="2" charset="-127"/>
                <a:ea typeface="페이퍼로지 4 Regular" pitchFamily="2" charset="-127"/>
              </a:rPr>
              <a:t> 이 흐름에서 </a:t>
            </a:r>
            <a:r>
              <a:rPr lang="ko-KR" altLang="en-US" sz="160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환자가 이탈하는 지점을 모두 보완하는 전략</a:t>
            </a:r>
            <a:r>
              <a:rPr lang="ko-KR" altLang="en-US" sz="1600" dirty="0">
                <a:solidFill>
                  <a:schemeClr val="bg1"/>
                </a:solidFill>
                <a:latin typeface="페이퍼로지 4 Regular" pitchFamily="2" charset="-127"/>
                <a:ea typeface="페이퍼로지 4 Regular" pitchFamily="2" charset="-127"/>
              </a:rPr>
              <a:t>을 설계합니다</a:t>
            </a:r>
            <a:r>
              <a:rPr lang="en-US" altLang="ko-KR" sz="1600" dirty="0">
                <a:solidFill>
                  <a:schemeClr val="bg1"/>
                </a:solidFill>
                <a:latin typeface="페이퍼로지 4 Regular" pitchFamily="2" charset="-127"/>
                <a:ea typeface="페이퍼로지 4 Regular" pitchFamily="2" charset="-127"/>
              </a:rPr>
              <a:t>.</a:t>
            </a:r>
          </a:p>
        </p:txBody>
      </p:sp>
      <p:sp>
        <p:nvSpPr>
          <p:cNvPr id="11" name="Rectangle: Top Corners Rounded 5">
            <a:extLst>
              <a:ext uri="{FF2B5EF4-FFF2-40B4-BE49-F238E27FC236}">
                <a16:creationId xmlns:a16="http://schemas.microsoft.com/office/drawing/2014/main" id="{282AA704-A5F3-D287-4659-9FA9EB1E7236}"/>
              </a:ext>
            </a:extLst>
          </p:cNvPr>
          <p:cNvSpPr/>
          <p:nvPr/>
        </p:nvSpPr>
        <p:spPr>
          <a:xfrm>
            <a:off x="6244392" y="3052734"/>
            <a:ext cx="2546012" cy="841999"/>
          </a:xfrm>
          <a:prstGeom prst="round2SameRect">
            <a:avLst>
              <a:gd name="adj1" fmla="val 0"/>
              <a:gd name="adj2" fmla="val 18228"/>
            </a:avLst>
          </a:prstGeom>
          <a:gradFill>
            <a:gsLst>
              <a:gs pos="0">
                <a:schemeClr val="bg1"/>
              </a:gs>
              <a:gs pos="79000">
                <a:schemeClr val="bg1">
                  <a:lumMod val="95000"/>
                </a:schemeClr>
              </a:gs>
            </a:gsLst>
            <a:lin ang="11400000" scaled="0"/>
          </a:gradFill>
          <a:ln>
            <a:solidFill>
              <a:schemeClr val="bg1"/>
            </a:solidFill>
          </a:ln>
          <a:effectLst>
            <a:outerShdw blurRad="177800" dist="165100" dir="2700000" sx="94000" sy="94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12" name="Rectangle: Top Corners Rounded 3">
            <a:extLst>
              <a:ext uri="{FF2B5EF4-FFF2-40B4-BE49-F238E27FC236}">
                <a16:creationId xmlns:a16="http://schemas.microsoft.com/office/drawing/2014/main" id="{AF6119FA-9403-1729-8313-EC3D4464305A}"/>
              </a:ext>
            </a:extLst>
          </p:cNvPr>
          <p:cNvSpPr/>
          <p:nvPr/>
        </p:nvSpPr>
        <p:spPr>
          <a:xfrm>
            <a:off x="6244392" y="2480174"/>
            <a:ext cx="2546012" cy="535512"/>
          </a:xfrm>
          <a:prstGeom prst="round2Same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13" name="Rectangle: Top Corners Rounded 8">
            <a:extLst>
              <a:ext uri="{FF2B5EF4-FFF2-40B4-BE49-F238E27FC236}">
                <a16:creationId xmlns:a16="http://schemas.microsoft.com/office/drawing/2014/main" id="{A45D0901-9FF9-4799-C0BE-FDAB7F0755BD}"/>
              </a:ext>
            </a:extLst>
          </p:cNvPr>
          <p:cNvSpPr/>
          <p:nvPr/>
        </p:nvSpPr>
        <p:spPr>
          <a:xfrm>
            <a:off x="6244392" y="4662221"/>
            <a:ext cx="2546012" cy="841999"/>
          </a:xfrm>
          <a:prstGeom prst="round2SameRect">
            <a:avLst>
              <a:gd name="adj1" fmla="val 0"/>
              <a:gd name="adj2" fmla="val 18228"/>
            </a:avLst>
          </a:prstGeom>
          <a:gradFill>
            <a:gsLst>
              <a:gs pos="0">
                <a:schemeClr val="bg1"/>
              </a:gs>
              <a:gs pos="79000">
                <a:schemeClr val="bg1">
                  <a:lumMod val="95000"/>
                </a:schemeClr>
              </a:gs>
            </a:gsLst>
            <a:lin ang="11400000" scaled="0"/>
          </a:gradFill>
          <a:ln>
            <a:solidFill>
              <a:schemeClr val="bg1"/>
            </a:solidFill>
          </a:ln>
          <a:effectLst>
            <a:outerShdw blurRad="177800" dist="165100" dir="2700000" sx="94000" sy="94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16" name="Rectangle: Top Corners Rounded 9">
            <a:extLst>
              <a:ext uri="{FF2B5EF4-FFF2-40B4-BE49-F238E27FC236}">
                <a16:creationId xmlns:a16="http://schemas.microsoft.com/office/drawing/2014/main" id="{391EE730-076B-3518-D1D2-FC6E967420E6}"/>
              </a:ext>
            </a:extLst>
          </p:cNvPr>
          <p:cNvSpPr/>
          <p:nvPr/>
        </p:nvSpPr>
        <p:spPr>
          <a:xfrm>
            <a:off x="6244392" y="4089661"/>
            <a:ext cx="2546012" cy="535512"/>
          </a:xfrm>
          <a:prstGeom prst="round2Same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A3DE2C2B-C68C-E099-D7C2-524DBC86D91E}"/>
              </a:ext>
            </a:extLst>
          </p:cNvPr>
          <p:cNvSpPr/>
          <p:nvPr/>
        </p:nvSpPr>
        <p:spPr>
          <a:xfrm>
            <a:off x="558799" y="3052734"/>
            <a:ext cx="2546012" cy="841999"/>
          </a:xfrm>
          <a:prstGeom prst="round2SameRect">
            <a:avLst>
              <a:gd name="adj1" fmla="val 0"/>
              <a:gd name="adj2" fmla="val 18228"/>
            </a:avLst>
          </a:prstGeom>
          <a:gradFill>
            <a:gsLst>
              <a:gs pos="0">
                <a:schemeClr val="bg1"/>
              </a:gs>
              <a:gs pos="79000">
                <a:schemeClr val="bg1">
                  <a:lumMod val="95000"/>
                </a:schemeClr>
              </a:gs>
            </a:gsLst>
            <a:lin ang="11400000" scaled="0"/>
          </a:gradFill>
          <a:ln>
            <a:solidFill>
              <a:schemeClr val="bg1"/>
            </a:solidFill>
          </a:ln>
          <a:effectLst>
            <a:outerShdw blurRad="177800" dist="165100" dir="2700000" sx="94000" sy="94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5D834855-0B24-FD23-D2B2-751377A5976C}"/>
              </a:ext>
            </a:extLst>
          </p:cNvPr>
          <p:cNvSpPr/>
          <p:nvPr/>
        </p:nvSpPr>
        <p:spPr>
          <a:xfrm>
            <a:off x="558799" y="2480174"/>
            <a:ext cx="2546012" cy="535512"/>
          </a:xfrm>
          <a:prstGeom prst="round2Same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19" name="Rectangle: Top Corners Rounded 14">
            <a:extLst>
              <a:ext uri="{FF2B5EF4-FFF2-40B4-BE49-F238E27FC236}">
                <a16:creationId xmlns:a16="http://schemas.microsoft.com/office/drawing/2014/main" id="{28A84FD0-98BD-9797-21E3-1CE43BBC0DAE}"/>
              </a:ext>
            </a:extLst>
          </p:cNvPr>
          <p:cNvSpPr/>
          <p:nvPr/>
        </p:nvSpPr>
        <p:spPr>
          <a:xfrm>
            <a:off x="558799" y="4662221"/>
            <a:ext cx="2546012" cy="841999"/>
          </a:xfrm>
          <a:prstGeom prst="round2SameRect">
            <a:avLst>
              <a:gd name="adj1" fmla="val 0"/>
              <a:gd name="adj2" fmla="val 18228"/>
            </a:avLst>
          </a:prstGeom>
          <a:gradFill>
            <a:gsLst>
              <a:gs pos="0">
                <a:schemeClr val="bg1"/>
              </a:gs>
              <a:gs pos="79000">
                <a:schemeClr val="bg1">
                  <a:lumMod val="95000"/>
                </a:schemeClr>
              </a:gs>
            </a:gsLst>
            <a:lin ang="11400000" scaled="0"/>
          </a:gradFill>
          <a:ln>
            <a:solidFill>
              <a:schemeClr val="bg1"/>
            </a:solidFill>
          </a:ln>
          <a:effectLst>
            <a:outerShdw blurRad="177800" dist="165100" dir="2700000" sx="94000" sy="94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21" name="Rectangle: Top Corners Rounded 15">
            <a:extLst>
              <a:ext uri="{FF2B5EF4-FFF2-40B4-BE49-F238E27FC236}">
                <a16:creationId xmlns:a16="http://schemas.microsoft.com/office/drawing/2014/main" id="{2E005D0F-E1FB-DE6C-953A-820558414D04}"/>
              </a:ext>
            </a:extLst>
          </p:cNvPr>
          <p:cNvSpPr/>
          <p:nvPr/>
        </p:nvSpPr>
        <p:spPr>
          <a:xfrm>
            <a:off x="558799" y="4089661"/>
            <a:ext cx="2546012" cy="535512"/>
          </a:xfrm>
          <a:prstGeom prst="round2Same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22" name="Rectangle: Top Corners Rounded 23">
            <a:extLst>
              <a:ext uri="{FF2B5EF4-FFF2-40B4-BE49-F238E27FC236}">
                <a16:creationId xmlns:a16="http://schemas.microsoft.com/office/drawing/2014/main" id="{BEB02FF5-B16D-5BB8-0F6A-FC8003B6A1A1}"/>
              </a:ext>
            </a:extLst>
          </p:cNvPr>
          <p:cNvSpPr/>
          <p:nvPr/>
        </p:nvSpPr>
        <p:spPr>
          <a:xfrm>
            <a:off x="9087189" y="3052734"/>
            <a:ext cx="2546012" cy="841999"/>
          </a:xfrm>
          <a:prstGeom prst="round2SameRect">
            <a:avLst>
              <a:gd name="adj1" fmla="val 0"/>
              <a:gd name="adj2" fmla="val 18228"/>
            </a:avLst>
          </a:prstGeom>
          <a:gradFill>
            <a:gsLst>
              <a:gs pos="0">
                <a:schemeClr val="bg1"/>
              </a:gs>
              <a:gs pos="79000">
                <a:schemeClr val="bg1">
                  <a:lumMod val="95000"/>
                </a:schemeClr>
              </a:gs>
            </a:gsLst>
            <a:lin ang="11400000" scaled="0"/>
          </a:gradFill>
          <a:ln>
            <a:solidFill>
              <a:schemeClr val="bg1"/>
            </a:solidFill>
          </a:ln>
          <a:effectLst>
            <a:outerShdw blurRad="177800" dist="165100" dir="2700000" sx="94000" sy="94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23" name="Rectangle: Top Corners Rounded 24">
            <a:extLst>
              <a:ext uri="{FF2B5EF4-FFF2-40B4-BE49-F238E27FC236}">
                <a16:creationId xmlns:a16="http://schemas.microsoft.com/office/drawing/2014/main" id="{DC07A191-5BEA-2189-3696-B01EE946BEC9}"/>
              </a:ext>
            </a:extLst>
          </p:cNvPr>
          <p:cNvSpPr/>
          <p:nvPr/>
        </p:nvSpPr>
        <p:spPr>
          <a:xfrm>
            <a:off x="9087189" y="2480174"/>
            <a:ext cx="2546012" cy="535512"/>
          </a:xfrm>
          <a:prstGeom prst="round2Same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24" name="Rectangle: Top Corners Rounded 21">
            <a:extLst>
              <a:ext uri="{FF2B5EF4-FFF2-40B4-BE49-F238E27FC236}">
                <a16:creationId xmlns:a16="http://schemas.microsoft.com/office/drawing/2014/main" id="{EC37B5C7-E877-D2BE-E453-20BF74413F39}"/>
              </a:ext>
            </a:extLst>
          </p:cNvPr>
          <p:cNvSpPr/>
          <p:nvPr/>
        </p:nvSpPr>
        <p:spPr>
          <a:xfrm>
            <a:off x="9087189" y="4662221"/>
            <a:ext cx="2546012" cy="841999"/>
          </a:xfrm>
          <a:prstGeom prst="round2SameRect">
            <a:avLst>
              <a:gd name="adj1" fmla="val 0"/>
              <a:gd name="adj2" fmla="val 18228"/>
            </a:avLst>
          </a:prstGeom>
          <a:gradFill>
            <a:gsLst>
              <a:gs pos="0">
                <a:schemeClr val="bg1"/>
              </a:gs>
              <a:gs pos="79000">
                <a:schemeClr val="bg1">
                  <a:lumMod val="95000"/>
                </a:schemeClr>
              </a:gs>
            </a:gsLst>
            <a:lin ang="11400000" scaled="0"/>
          </a:gradFill>
          <a:ln>
            <a:solidFill>
              <a:schemeClr val="bg1"/>
            </a:solidFill>
          </a:ln>
          <a:effectLst>
            <a:outerShdw blurRad="177800" dist="165100" dir="2700000" sx="94000" sy="94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26" name="Rectangle: Top Corners Rounded 22">
            <a:extLst>
              <a:ext uri="{FF2B5EF4-FFF2-40B4-BE49-F238E27FC236}">
                <a16:creationId xmlns:a16="http://schemas.microsoft.com/office/drawing/2014/main" id="{EB6A42AD-CD9E-0C40-1509-4C3959E41D45}"/>
              </a:ext>
            </a:extLst>
          </p:cNvPr>
          <p:cNvSpPr/>
          <p:nvPr/>
        </p:nvSpPr>
        <p:spPr>
          <a:xfrm>
            <a:off x="9087189" y="4089661"/>
            <a:ext cx="2546012" cy="535512"/>
          </a:xfrm>
          <a:prstGeom prst="round2Same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30" name="Rectangle: Top Corners Rounded 30">
            <a:extLst>
              <a:ext uri="{FF2B5EF4-FFF2-40B4-BE49-F238E27FC236}">
                <a16:creationId xmlns:a16="http://schemas.microsoft.com/office/drawing/2014/main" id="{1549A603-E045-678D-0244-50C8B75F95A2}"/>
              </a:ext>
            </a:extLst>
          </p:cNvPr>
          <p:cNvSpPr/>
          <p:nvPr/>
        </p:nvSpPr>
        <p:spPr>
          <a:xfrm>
            <a:off x="3401596" y="3052734"/>
            <a:ext cx="2546012" cy="841999"/>
          </a:xfrm>
          <a:prstGeom prst="round2SameRect">
            <a:avLst>
              <a:gd name="adj1" fmla="val 0"/>
              <a:gd name="adj2" fmla="val 18228"/>
            </a:avLst>
          </a:prstGeom>
          <a:gradFill>
            <a:gsLst>
              <a:gs pos="0">
                <a:schemeClr val="bg1"/>
              </a:gs>
              <a:gs pos="79000">
                <a:schemeClr val="bg1">
                  <a:lumMod val="95000"/>
                </a:schemeClr>
              </a:gs>
            </a:gsLst>
            <a:lin ang="11400000" scaled="0"/>
          </a:gradFill>
          <a:ln>
            <a:solidFill>
              <a:schemeClr val="bg1"/>
            </a:solidFill>
          </a:ln>
          <a:effectLst>
            <a:outerShdw blurRad="177800" dist="165100" dir="2700000" sx="94000" sy="94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31" name="Rectangle: Top Corners Rounded 31">
            <a:extLst>
              <a:ext uri="{FF2B5EF4-FFF2-40B4-BE49-F238E27FC236}">
                <a16:creationId xmlns:a16="http://schemas.microsoft.com/office/drawing/2014/main" id="{18491E34-9823-E652-26E8-0DB95074471C}"/>
              </a:ext>
            </a:extLst>
          </p:cNvPr>
          <p:cNvSpPr/>
          <p:nvPr/>
        </p:nvSpPr>
        <p:spPr>
          <a:xfrm>
            <a:off x="3401596" y="2480174"/>
            <a:ext cx="2546012" cy="535512"/>
          </a:xfrm>
          <a:prstGeom prst="round2Same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32" name="Rectangle: Top Corners Rounded 28">
            <a:extLst>
              <a:ext uri="{FF2B5EF4-FFF2-40B4-BE49-F238E27FC236}">
                <a16:creationId xmlns:a16="http://schemas.microsoft.com/office/drawing/2014/main" id="{713A8F19-13FD-CF22-E002-DA9910793B03}"/>
              </a:ext>
            </a:extLst>
          </p:cNvPr>
          <p:cNvSpPr/>
          <p:nvPr/>
        </p:nvSpPr>
        <p:spPr>
          <a:xfrm>
            <a:off x="3401596" y="4662221"/>
            <a:ext cx="2546012" cy="841999"/>
          </a:xfrm>
          <a:prstGeom prst="round2SameRect">
            <a:avLst>
              <a:gd name="adj1" fmla="val 0"/>
              <a:gd name="adj2" fmla="val 18228"/>
            </a:avLst>
          </a:prstGeom>
          <a:gradFill>
            <a:gsLst>
              <a:gs pos="0">
                <a:schemeClr val="bg1"/>
              </a:gs>
              <a:gs pos="79000">
                <a:schemeClr val="bg1">
                  <a:lumMod val="95000"/>
                </a:schemeClr>
              </a:gs>
            </a:gsLst>
            <a:lin ang="11400000" scaled="0"/>
          </a:gradFill>
          <a:ln>
            <a:solidFill>
              <a:schemeClr val="bg1"/>
            </a:solidFill>
          </a:ln>
          <a:effectLst>
            <a:outerShdw blurRad="177800" dist="165100" dir="2700000" sx="94000" sy="94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33" name="Rectangle: Top Corners Rounded 29">
            <a:extLst>
              <a:ext uri="{FF2B5EF4-FFF2-40B4-BE49-F238E27FC236}">
                <a16:creationId xmlns:a16="http://schemas.microsoft.com/office/drawing/2014/main" id="{975587F0-D6D3-26BA-950C-EAAE3620792E}"/>
              </a:ext>
            </a:extLst>
          </p:cNvPr>
          <p:cNvSpPr/>
          <p:nvPr/>
        </p:nvSpPr>
        <p:spPr>
          <a:xfrm>
            <a:off x="3401596" y="4089661"/>
            <a:ext cx="2546012" cy="535512"/>
          </a:xfrm>
          <a:prstGeom prst="round2Same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84" name="Google Shape;309;p35">
            <a:extLst>
              <a:ext uri="{FF2B5EF4-FFF2-40B4-BE49-F238E27FC236}">
                <a16:creationId xmlns:a16="http://schemas.microsoft.com/office/drawing/2014/main" id="{78C7EDF8-2859-2B99-C0F0-29C9C9E761E4}"/>
              </a:ext>
            </a:extLst>
          </p:cNvPr>
          <p:cNvSpPr txBox="1"/>
          <p:nvPr/>
        </p:nvSpPr>
        <p:spPr>
          <a:xfrm>
            <a:off x="629960" y="3274062"/>
            <a:ext cx="2386611" cy="29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/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증상이나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병원을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검색합니다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86" name="Google Shape;312;p35">
            <a:extLst>
              <a:ext uri="{FF2B5EF4-FFF2-40B4-BE49-F238E27FC236}">
                <a16:creationId xmlns:a16="http://schemas.microsoft.com/office/drawing/2014/main" id="{F41B77BD-EB01-0451-68DB-8B9FB0C42231}"/>
              </a:ext>
            </a:extLst>
          </p:cNvPr>
          <p:cNvSpPr txBox="1"/>
          <p:nvPr/>
        </p:nvSpPr>
        <p:spPr>
          <a:xfrm>
            <a:off x="3494308" y="3274062"/>
            <a:ext cx="2386708" cy="29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/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병원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정보를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탐색합니다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88" name="Google Shape;315;p35">
            <a:extLst>
              <a:ext uri="{FF2B5EF4-FFF2-40B4-BE49-F238E27FC236}">
                <a16:creationId xmlns:a16="http://schemas.microsoft.com/office/drawing/2014/main" id="{2E0FF7AD-2BD6-B560-AA20-5325D0683770}"/>
              </a:ext>
            </a:extLst>
          </p:cNvPr>
          <p:cNvSpPr txBox="1"/>
          <p:nvPr/>
        </p:nvSpPr>
        <p:spPr>
          <a:xfrm>
            <a:off x="6334954" y="3210614"/>
            <a:ext cx="2386609" cy="48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>
              <a:lnSpc>
                <a:spcPct val="120000"/>
              </a:lnSpc>
            </a:pP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위치와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진료시간을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페이퍼로지 4 Regular" pitchFamily="2" charset="-127"/>
              <a:ea typeface="페이퍼로지 4 Regular" pitchFamily="2" charset="-127"/>
            </a:endParaRPr>
          </a:p>
          <a:p>
            <a:pPr algn="ctr">
              <a:lnSpc>
                <a:spcPct val="120000"/>
              </a:lnSpc>
            </a:pP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확인합니다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90" name="Google Shape;318;p35">
            <a:extLst>
              <a:ext uri="{FF2B5EF4-FFF2-40B4-BE49-F238E27FC236}">
                <a16:creationId xmlns:a16="http://schemas.microsoft.com/office/drawing/2014/main" id="{52F1E377-91AA-726B-1026-6DB905736B7C}"/>
              </a:ext>
            </a:extLst>
          </p:cNvPr>
          <p:cNvSpPr txBox="1"/>
          <p:nvPr/>
        </p:nvSpPr>
        <p:spPr>
          <a:xfrm>
            <a:off x="9164822" y="3210614"/>
            <a:ext cx="2386708" cy="48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>
              <a:lnSpc>
                <a:spcPct val="120000"/>
              </a:lnSpc>
            </a:pP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다른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환자들의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페이퍼로지 4 Regular" pitchFamily="2" charset="-127"/>
              <a:ea typeface="페이퍼로지 4 Regular" pitchFamily="2" charset="-127"/>
            </a:endParaRPr>
          </a:p>
          <a:p>
            <a:pPr algn="ctr">
              <a:lnSpc>
                <a:spcPct val="120000"/>
              </a:lnSpc>
            </a:pP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경험을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읽습니다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92" name="Google Shape;321;p35">
            <a:extLst>
              <a:ext uri="{FF2B5EF4-FFF2-40B4-BE49-F238E27FC236}">
                <a16:creationId xmlns:a16="http://schemas.microsoft.com/office/drawing/2014/main" id="{1C083333-7680-2959-8A04-6899D9A8E676}"/>
              </a:ext>
            </a:extLst>
          </p:cNvPr>
          <p:cNvSpPr txBox="1"/>
          <p:nvPr/>
        </p:nvSpPr>
        <p:spPr>
          <a:xfrm>
            <a:off x="629960" y="4848967"/>
            <a:ext cx="2386611" cy="29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/>
            <a:r>
              <a:rPr sz="140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여러 병원을 비교합니다</a:t>
            </a:r>
          </a:p>
        </p:txBody>
      </p:sp>
      <p:sp>
        <p:nvSpPr>
          <p:cNvPr id="94" name="Google Shape;324;p35">
            <a:extLst>
              <a:ext uri="{FF2B5EF4-FFF2-40B4-BE49-F238E27FC236}">
                <a16:creationId xmlns:a16="http://schemas.microsoft.com/office/drawing/2014/main" id="{9884993B-A16E-E45D-D82D-D14475020298}"/>
              </a:ext>
            </a:extLst>
          </p:cNvPr>
          <p:cNvSpPr txBox="1"/>
          <p:nvPr/>
        </p:nvSpPr>
        <p:spPr>
          <a:xfrm>
            <a:off x="3494308" y="4848967"/>
            <a:ext cx="2386708" cy="29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/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최종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결정하고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예약합니다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96" name="Google Shape;327;p35">
            <a:extLst>
              <a:ext uri="{FF2B5EF4-FFF2-40B4-BE49-F238E27FC236}">
                <a16:creationId xmlns:a16="http://schemas.microsoft.com/office/drawing/2014/main" id="{93842AEB-5F3B-EA07-63F2-E09E294E864F}"/>
              </a:ext>
            </a:extLst>
          </p:cNvPr>
          <p:cNvSpPr txBox="1"/>
          <p:nvPr/>
        </p:nvSpPr>
        <p:spPr>
          <a:xfrm>
            <a:off x="6386839" y="4848967"/>
            <a:ext cx="2386609" cy="29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/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병원을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방문합니다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페이퍼로지 4 Regular" pitchFamily="2" charset="-127"/>
              <a:ea typeface="페이퍼로지 4 Regular" pitchFamily="2" charset="-127"/>
            </a:endParaRPr>
          </a:p>
        </p:txBody>
      </p: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16B9EE4D-850A-DE6F-840A-256B9CE827BE}"/>
              </a:ext>
            </a:extLst>
          </p:cNvPr>
          <p:cNvGrpSpPr/>
          <p:nvPr/>
        </p:nvGrpSpPr>
        <p:grpSpPr>
          <a:xfrm>
            <a:off x="995689" y="2605431"/>
            <a:ext cx="10515922" cy="1883373"/>
            <a:chOff x="661490" y="2767972"/>
            <a:chExt cx="10515922" cy="1883373"/>
          </a:xfrm>
        </p:grpSpPr>
        <p:sp>
          <p:nvSpPr>
            <p:cNvPr id="83" name="Google Shape;308;p35">
              <a:extLst>
                <a:ext uri="{FF2B5EF4-FFF2-40B4-BE49-F238E27FC236}">
                  <a16:creationId xmlns:a16="http://schemas.microsoft.com/office/drawing/2014/main" id="{857DDF71-FC26-E71C-5C48-CD403F10202F}"/>
                </a:ext>
              </a:extLst>
            </p:cNvPr>
            <p:cNvSpPr txBox="1"/>
            <p:nvPr/>
          </p:nvSpPr>
          <p:spPr>
            <a:xfrm>
              <a:off x="661490" y="2767972"/>
              <a:ext cx="2067423" cy="2689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pPr algn="ctr"/>
              <a:r>
                <a:rPr sz="1600" dirty="0" err="1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</a:rPr>
                <a:t>검색</a:t>
              </a:r>
              <a:endParaRPr sz="160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85" name="Google Shape;311;p35">
              <a:extLst>
                <a:ext uri="{FF2B5EF4-FFF2-40B4-BE49-F238E27FC236}">
                  <a16:creationId xmlns:a16="http://schemas.microsoft.com/office/drawing/2014/main" id="{E332CA9F-A6A9-9402-4418-D0916FDFCC02}"/>
                </a:ext>
              </a:extLst>
            </p:cNvPr>
            <p:cNvSpPr txBox="1"/>
            <p:nvPr/>
          </p:nvSpPr>
          <p:spPr>
            <a:xfrm>
              <a:off x="3462775" y="2767972"/>
              <a:ext cx="2067423" cy="2689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pPr algn="ctr"/>
              <a:r>
                <a:rPr sz="1600" dirty="0" err="1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</a:rPr>
                <a:t>홈페이지</a:t>
              </a:r>
              <a:r>
                <a:rPr sz="1600" dirty="0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</a:rPr>
                <a:t>/</a:t>
              </a:r>
              <a:r>
                <a:rPr sz="1600" dirty="0" err="1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</a:rPr>
                <a:t>블로그</a:t>
              </a:r>
              <a:endParaRPr sz="160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87" name="Google Shape;314;p35">
              <a:extLst>
                <a:ext uri="{FF2B5EF4-FFF2-40B4-BE49-F238E27FC236}">
                  <a16:creationId xmlns:a16="http://schemas.microsoft.com/office/drawing/2014/main" id="{BE55F419-BB1F-10A7-8838-6F9A774C4AA7}"/>
                </a:ext>
              </a:extLst>
            </p:cNvPr>
            <p:cNvSpPr txBox="1"/>
            <p:nvPr/>
          </p:nvSpPr>
          <p:spPr>
            <a:xfrm>
              <a:off x="6289993" y="2767972"/>
              <a:ext cx="2067423" cy="2689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pPr algn="ctr"/>
              <a:r>
                <a:rPr sz="1600" dirty="0" err="1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</a:rPr>
                <a:t>플레이스</a:t>
              </a:r>
              <a:endParaRPr sz="160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89" name="Google Shape;317;p35">
              <a:extLst>
                <a:ext uri="{FF2B5EF4-FFF2-40B4-BE49-F238E27FC236}">
                  <a16:creationId xmlns:a16="http://schemas.microsoft.com/office/drawing/2014/main" id="{0676BB09-14DB-A4E7-9264-C65111D758EF}"/>
                </a:ext>
              </a:extLst>
            </p:cNvPr>
            <p:cNvSpPr txBox="1"/>
            <p:nvPr/>
          </p:nvSpPr>
          <p:spPr>
            <a:xfrm>
              <a:off x="9109989" y="2767972"/>
              <a:ext cx="2067423" cy="2689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pPr algn="ctr"/>
              <a:r>
                <a:rPr sz="1600" dirty="0" err="1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</a:rPr>
                <a:t>리뷰</a:t>
              </a:r>
              <a:endParaRPr sz="160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91" name="Google Shape;320;p35">
              <a:extLst>
                <a:ext uri="{FF2B5EF4-FFF2-40B4-BE49-F238E27FC236}">
                  <a16:creationId xmlns:a16="http://schemas.microsoft.com/office/drawing/2014/main" id="{CAECFDDC-1633-D361-0391-E5891F57E55C}"/>
                </a:ext>
              </a:extLst>
            </p:cNvPr>
            <p:cNvSpPr txBox="1"/>
            <p:nvPr/>
          </p:nvSpPr>
          <p:spPr>
            <a:xfrm>
              <a:off x="661490" y="4382361"/>
              <a:ext cx="2067423" cy="2689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pPr algn="ctr"/>
              <a:r>
                <a:rPr sz="1600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</a:rPr>
                <a:t>경쟁 병원 비교</a:t>
              </a:r>
            </a:p>
          </p:txBody>
        </p:sp>
        <p:sp>
          <p:nvSpPr>
            <p:cNvPr id="93" name="Google Shape;323;p35">
              <a:extLst>
                <a:ext uri="{FF2B5EF4-FFF2-40B4-BE49-F238E27FC236}">
                  <a16:creationId xmlns:a16="http://schemas.microsoft.com/office/drawing/2014/main" id="{E8E4B507-295F-EDC3-2B6E-FBB29112E645}"/>
                </a:ext>
              </a:extLst>
            </p:cNvPr>
            <p:cNvSpPr txBox="1"/>
            <p:nvPr/>
          </p:nvSpPr>
          <p:spPr>
            <a:xfrm>
              <a:off x="3462775" y="4382361"/>
              <a:ext cx="2067423" cy="2689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pPr algn="ctr"/>
              <a:r>
                <a:rPr sz="1600" dirty="0" err="1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</a:rPr>
                <a:t>예약</a:t>
              </a:r>
              <a:r>
                <a:rPr sz="1600" dirty="0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</a:rPr>
                <a:t>/</a:t>
              </a:r>
              <a:r>
                <a:rPr sz="1600" dirty="0" err="1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</a:rPr>
                <a:t>문의</a:t>
              </a:r>
              <a:endParaRPr sz="160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95" name="Google Shape;326;p35">
              <a:extLst>
                <a:ext uri="{FF2B5EF4-FFF2-40B4-BE49-F238E27FC236}">
                  <a16:creationId xmlns:a16="http://schemas.microsoft.com/office/drawing/2014/main" id="{A98A4239-ED21-166A-1FEB-950C1DE470D4}"/>
                </a:ext>
              </a:extLst>
            </p:cNvPr>
            <p:cNvSpPr txBox="1"/>
            <p:nvPr/>
          </p:nvSpPr>
          <p:spPr>
            <a:xfrm>
              <a:off x="6289993" y="4382361"/>
              <a:ext cx="2067423" cy="2689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pPr algn="ctr"/>
              <a:r>
                <a:rPr sz="1600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</a:rPr>
                <a:t>내원</a:t>
              </a:r>
            </a:p>
          </p:txBody>
        </p:sp>
        <p:sp>
          <p:nvSpPr>
            <p:cNvPr id="97" name="Google Shape;329;p35">
              <a:extLst>
                <a:ext uri="{FF2B5EF4-FFF2-40B4-BE49-F238E27FC236}">
                  <a16:creationId xmlns:a16="http://schemas.microsoft.com/office/drawing/2014/main" id="{E37C9A0C-382D-672B-648C-F285CABD5E95}"/>
                </a:ext>
              </a:extLst>
            </p:cNvPr>
            <p:cNvSpPr txBox="1"/>
            <p:nvPr/>
          </p:nvSpPr>
          <p:spPr>
            <a:xfrm>
              <a:off x="9109989" y="4382361"/>
              <a:ext cx="2067423" cy="2689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pPr algn="ctr"/>
              <a:r>
                <a:rPr sz="1600" dirty="0" err="1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</a:rPr>
                <a:t>재방문</a:t>
              </a:r>
              <a:endParaRPr sz="160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endParaRPr>
            </a:p>
          </p:txBody>
        </p:sp>
      </p:grpSp>
      <p:sp>
        <p:nvSpPr>
          <p:cNvPr id="98" name="Google Shape;330;p35">
            <a:extLst>
              <a:ext uri="{FF2B5EF4-FFF2-40B4-BE49-F238E27FC236}">
                <a16:creationId xmlns:a16="http://schemas.microsoft.com/office/drawing/2014/main" id="{D8F4EFCB-53EE-5D1F-8E33-D6ED13708682}"/>
              </a:ext>
            </a:extLst>
          </p:cNvPr>
          <p:cNvSpPr txBox="1"/>
          <p:nvPr/>
        </p:nvSpPr>
        <p:spPr>
          <a:xfrm>
            <a:off x="9246493" y="4848967"/>
            <a:ext cx="2386708" cy="29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/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충성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고객이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됩니다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101" name="타원 100">
            <a:extLst>
              <a:ext uri="{FF2B5EF4-FFF2-40B4-BE49-F238E27FC236}">
                <a16:creationId xmlns:a16="http://schemas.microsoft.com/office/drawing/2014/main" id="{7D85D235-2442-5400-A03C-7A1798C43390}"/>
              </a:ext>
            </a:extLst>
          </p:cNvPr>
          <p:cNvSpPr/>
          <p:nvPr/>
        </p:nvSpPr>
        <p:spPr>
          <a:xfrm>
            <a:off x="1459555" y="2617078"/>
            <a:ext cx="276957" cy="276956"/>
          </a:xfrm>
          <a:prstGeom prst="ellipse">
            <a:avLst/>
          </a:prstGeom>
          <a:solidFill>
            <a:schemeClr val="bg1"/>
          </a:solidFill>
          <a:ln w="31750"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0" bIns="0" rtlCol="0" anchor="ctr"/>
          <a:lstStyle/>
          <a:p>
            <a:pPr algn="ctr"/>
            <a:r>
              <a:rPr kumimoji="1" lang="en-US" altLang="ko-KR" sz="1000" b="1" spc="-50" dirty="0">
                <a:solidFill>
                  <a:schemeClr val="tx1">
                    <a:lumMod val="50000"/>
                    <a:lumOff val="50000"/>
                  </a:schemeClr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rPr>
              <a:t>1</a:t>
            </a:r>
            <a:endParaRPr kumimoji="1" lang="ko-KR" altLang="en-US" sz="1000" b="1" spc="-50" dirty="0">
              <a:solidFill>
                <a:schemeClr val="tx1">
                  <a:lumMod val="50000"/>
                  <a:lumOff val="50000"/>
                </a:schemeClr>
              </a:solidFill>
              <a:latin typeface="페이퍼로지 7 Bold" pitchFamily="2" charset="-127"/>
              <a:ea typeface="페이퍼로지 7 Bold" pitchFamily="2" charset="-127"/>
              <a:cs typeface="Pretendard" panose="02000503000000020004" pitchFamily="2" charset="-127"/>
            </a:endParaRPr>
          </a:p>
        </p:txBody>
      </p:sp>
      <p:sp>
        <p:nvSpPr>
          <p:cNvPr id="102" name="타원 101">
            <a:extLst>
              <a:ext uri="{FF2B5EF4-FFF2-40B4-BE49-F238E27FC236}">
                <a16:creationId xmlns:a16="http://schemas.microsoft.com/office/drawing/2014/main" id="{22D57512-7557-8B1D-664E-3FC22E974527}"/>
              </a:ext>
            </a:extLst>
          </p:cNvPr>
          <p:cNvSpPr/>
          <p:nvPr/>
        </p:nvSpPr>
        <p:spPr>
          <a:xfrm>
            <a:off x="3787282" y="2617078"/>
            <a:ext cx="276957" cy="276956"/>
          </a:xfrm>
          <a:prstGeom prst="ellipse">
            <a:avLst/>
          </a:prstGeom>
          <a:solidFill>
            <a:schemeClr val="bg1"/>
          </a:solidFill>
          <a:ln w="31750"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0" bIns="0" rtlCol="0" anchor="ctr"/>
          <a:lstStyle/>
          <a:p>
            <a:pPr algn="ctr"/>
            <a:r>
              <a:rPr kumimoji="1" lang="en-US" altLang="ko-KR" sz="1000" b="1" spc="-50" dirty="0">
                <a:solidFill>
                  <a:schemeClr val="tx1">
                    <a:lumMod val="50000"/>
                    <a:lumOff val="50000"/>
                  </a:schemeClr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rPr>
              <a:t>2</a:t>
            </a:r>
            <a:endParaRPr kumimoji="1" lang="ko-KR" altLang="en-US" sz="1000" b="1" spc="-50" dirty="0">
              <a:solidFill>
                <a:schemeClr val="tx1">
                  <a:lumMod val="50000"/>
                  <a:lumOff val="50000"/>
                </a:schemeClr>
              </a:solidFill>
              <a:latin typeface="페이퍼로지 7 Bold" pitchFamily="2" charset="-127"/>
              <a:ea typeface="페이퍼로지 7 Bold" pitchFamily="2" charset="-127"/>
              <a:cs typeface="Pretendard" panose="02000503000000020004" pitchFamily="2" charset="-127"/>
            </a:endParaRPr>
          </a:p>
        </p:txBody>
      </p:sp>
      <p:sp>
        <p:nvSpPr>
          <p:cNvPr id="103" name="타원 102">
            <a:extLst>
              <a:ext uri="{FF2B5EF4-FFF2-40B4-BE49-F238E27FC236}">
                <a16:creationId xmlns:a16="http://schemas.microsoft.com/office/drawing/2014/main" id="{EE0CB17E-17E5-1682-E8BF-9ED13B524CB2}"/>
              </a:ext>
            </a:extLst>
          </p:cNvPr>
          <p:cNvSpPr/>
          <p:nvPr/>
        </p:nvSpPr>
        <p:spPr>
          <a:xfrm>
            <a:off x="6951211" y="2617078"/>
            <a:ext cx="276957" cy="276956"/>
          </a:xfrm>
          <a:prstGeom prst="ellipse">
            <a:avLst/>
          </a:prstGeom>
          <a:solidFill>
            <a:schemeClr val="bg1"/>
          </a:solidFill>
          <a:ln w="31750"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0" bIns="0" rtlCol="0" anchor="ctr"/>
          <a:lstStyle/>
          <a:p>
            <a:pPr algn="ctr"/>
            <a:r>
              <a:rPr kumimoji="1" lang="en-US" altLang="ko-KR" sz="1000" b="1" spc="-50" dirty="0">
                <a:solidFill>
                  <a:schemeClr val="tx1">
                    <a:lumMod val="50000"/>
                    <a:lumOff val="50000"/>
                  </a:schemeClr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rPr>
              <a:t>3</a:t>
            </a:r>
            <a:endParaRPr kumimoji="1" lang="ko-KR" altLang="en-US" sz="1000" b="1" spc="-50" dirty="0">
              <a:solidFill>
                <a:schemeClr val="tx1">
                  <a:lumMod val="50000"/>
                  <a:lumOff val="50000"/>
                </a:schemeClr>
              </a:solidFill>
              <a:latin typeface="페이퍼로지 7 Bold" pitchFamily="2" charset="-127"/>
              <a:ea typeface="페이퍼로지 7 Bold" pitchFamily="2" charset="-127"/>
              <a:cs typeface="Pretendard" panose="02000503000000020004" pitchFamily="2" charset="-127"/>
            </a:endParaRPr>
          </a:p>
        </p:txBody>
      </p:sp>
      <p:sp>
        <p:nvSpPr>
          <p:cNvPr id="104" name="타원 103">
            <a:extLst>
              <a:ext uri="{FF2B5EF4-FFF2-40B4-BE49-F238E27FC236}">
                <a16:creationId xmlns:a16="http://schemas.microsoft.com/office/drawing/2014/main" id="{01C33B90-E36D-F399-DCAA-A52F67CE5EA0}"/>
              </a:ext>
            </a:extLst>
          </p:cNvPr>
          <p:cNvSpPr/>
          <p:nvPr/>
        </p:nvSpPr>
        <p:spPr>
          <a:xfrm>
            <a:off x="9941089" y="2617078"/>
            <a:ext cx="276957" cy="276956"/>
          </a:xfrm>
          <a:prstGeom prst="ellipse">
            <a:avLst/>
          </a:prstGeom>
          <a:solidFill>
            <a:schemeClr val="bg1"/>
          </a:solidFill>
          <a:ln w="31750"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0" bIns="0" rtlCol="0" anchor="ctr"/>
          <a:lstStyle/>
          <a:p>
            <a:pPr algn="ctr"/>
            <a:r>
              <a:rPr kumimoji="1" lang="en-US" altLang="ko-KR" sz="1000" b="1" spc="-50" dirty="0">
                <a:solidFill>
                  <a:schemeClr val="tx1">
                    <a:lumMod val="50000"/>
                    <a:lumOff val="50000"/>
                  </a:schemeClr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rPr>
              <a:t>4</a:t>
            </a:r>
            <a:endParaRPr kumimoji="1" lang="ko-KR" altLang="en-US" sz="1000" b="1" spc="-50" dirty="0">
              <a:solidFill>
                <a:schemeClr val="tx1">
                  <a:lumMod val="50000"/>
                  <a:lumOff val="50000"/>
                </a:schemeClr>
              </a:solidFill>
              <a:latin typeface="페이퍼로지 7 Bold" pitchFamily="2" charset="-127"/>
              <a:ea typeface="페이퍼로지 7 Bold" pitchFamily="2" charset="-127"/>
              <a:cs typeface="Pretendard" panose="02000503000000020004" pitchFamily="2" charset="-127"/>
            </a:endParaRPr>
          </a:p>
        </p:txBody>
      </p:sp>
      <p:sp>
        <p:nvSpPr>
          <p:cNvPr id="105" name="타원 104">
            <a:extLst>
              <a:ext uri="{FF2B5EF4-FFF2-40B4-BE49-F238E27FC236}">
                <a16:creationId xmlns:a16="http://schemas.microsoft.com/office/drawing/2014/main" id="{1520AA02-FAE8-A06D-C475-B384D7ED7535}"/>
              </a:ext>
            </a:extLst>
          </p:cNvPr>
          <p:cNvSpPr/>
          <p:nvPr/>
        </p:nvSpPr>
        <p:spPr>
          <a:xfrm>
            <a:off x="1073717" y="4219820"/>
            <a:ext cx="276957" cy="276956"/>
          </a:xfrm>
          <a:prstGeom prst="ellipse">
            <a:avLst/>
          </a:prstGeom>
          <a:solidFill>
            <a:schemeClr val="bg1"/>
          </a:solidFill>
          <a:ln w="31750"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0" bIns="0" rtlCol="0" anchor="ctr"/>
          <a:lstStyle/>
          <a:p>
            <a:pPr algn="ctr"/>
            <a:r>
              <a:rPr kumimoji="1" lang="en-US" altLang="ko-KR" sz="1000" b="1" spc="-50" dirty="0">
                <a:solidFill>
                  <a:schemeClr val="tx1">
                    <a:lumMod val="50000"/>
                    <a:lumOff val="50000"/>
                  </a:schemeClr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rPr>
              <a:t>5</a:t>
            </a:r>
            <a:endParaRPr kumimoji="1" lang="ko-KR" altLang="en-US" sz="1000" b="1" spc="-50" dirty="0">
              <a:solidFill>
                <a:schemeClr val="tx1">
                  <a:lumMod val="50000"/>
                  <a:lumOff val="50000"/>
                </a:schemeClr>
              </a:solidFill>
              <a:latin typeface="페이퍼로지 7 Bold" pitchFamily="2" charset="-127"/>
              <a:ea typeface="페이퍼로지 7 Bold" pitchFamily="2" charset="-127"/>
              <a:cs typeface="Pretendard" panose="02000503000000020004" pitchFamily="2" charset="-127"/>
            </a:endParaRPr>
          </a:p>
        </p:txBody>
      </p:sp>
      <p:sp>
        <p:nvSpPr>
          <p:cNvPr id="106" name="타원 105">
            <a:extLst>
              <a:ext uri="{FF2B5EF4-FFF2-40B4-BE49-F238E27FC236}">
                <a16:creationId xmlns:a16="http://schemas.microsoft.com/office/drawing/2014/main" id="{E2799654-0BA2-3B39-AD59-3868F1916EDE}"/>
              </a:ext>
            </a:extLst>
          </p:cNvPr>
          <p:cNvSpPr/>
          <p:nvPr/>
        </p:nvSpPr>
        <p:spPr>
          <a:xfrm>
            <a:off x="4064239" y="4219820"/>
            <a:ext cx="276957" cy="276956"/>
          </a:xfrm>
          <a:prstGeom prst="ellipse">
            <a:avLst/>
          </a:prstGeom>
          <a:solidFill>
            <a:schemeClr val="bg1"/>
          </a:solidFill>
          <a:ln w="31750"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0" bIns="0" rtlCol="0" anchor="ctr"/>
          <a:lstStyle/>
          <a:p>
            <a:pPr algn="ctr"/>
            <a:r>
              <a:rPr kumimoji="1" lang="en-US" altLang="ko-KR" sz="1000" b="1" spc="-50" dirty="0">
                <a:solidFill>
                  <a:schemeClr val="tx1">
                    <a:lumMod val="50000"/>
                    <a:lumOff val="50000"/>
                  </a:schemeClr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rPr>
              <a:t>6</a:t>
            </a:r>
            <a:endParaRPr kumimoji="1" lang="ko-KR" altLang="en-US" sz="1000" b="1" spc="-50" dirty="0">
              <a:solidFill>
                <a:schemeClr val="tx1">
                  <a:lumMod val="50000"/>
                  <a:lumOff val="50000"/>
                </a:schemeClr>
              </a:solidFill>
              <a:latin typeface="페이퍼로지 7 Bold" pitchFamily="2" charset="-127"/>
              <a:ea typeface="페이퍼로지 7 Bold" pitchFamily="2" charset="-127"/>
              <a:cs typeface="Pretendard" panose="02000503000000020004" pitchFamily="2" charset="-127"/>
            </a:endParaRPr>
          </a:p>
        </p:txBody>
      </p:sp>
      <p:sp>
        <p:nvSpPr>
          <p:cNvPr id="107" name="타원 106">
            <a:extLst>
              <a:ext uri="{FF2B5EF4-FFF2-40B4-BE49-F238E27FC236}">
                <a16:creationId xmlns:a16="http://schemas.microsoft.com/office/drawing/2014/main" id="{959C854C-E174-6711-2C58-B830AC44B60A}"/>
              </a:ext>
            </a:extLst>
          </p:cNvPr>
          <p:cNvSpPr/>
          <p:nvPr/>
        </p:nvSpPr>
        <p:spPr>
          <a:xfrm>
            <a:off x="7078465" y="4219820"/>
            <a:ext cx="276957" cy="276956"/>
          </a:xfrm>
          <a:prstGeom prst="ellipse">
            <a:avLst/>
          </a:prstGeom>
          <a:solidFill>
            <a:schemeClr val="bg1"/>
          </a:solidFill>
          <a:ln w="31750"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0" bIns="0" rtlCol="0" anchor="ctr"/>
          <a:lstStyle/>
          <a:p>
            <a:pPr algn="ctr"/>
            <a:r>
              <a:rPr kumimoji="1" lang="en-US" altLang="ko-KR" sz="1000" b="1" spc="-50" dirty="0">
                <a:solidFill>
                  <a:schemeClr val="tx1">
                    <a:lumMod val="50000"/>
                    <a:lumOff val="50000"/>
                  </a:schemeClr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rPr>
              <a:t>7</a:t>
            </a:r>
            <a:endParaRPr kumimoji="1" lang="ko-KR" altLang="en-US" sz="1000" b="1" spc="-50" dirty="0">
              <a:solidFill>
                <a:schemeClr val="tx1">
                  <a:lumMod val="50000"/>
                  <a:lumOff val="50000"/>
                </a:schemeClr>
              </a:solidFill>
              <a:latin typeface="페이퍼로지 7 Bold" pitchFamily="2" charset="-127"/>
              <a:ea typeface="페이퍼로지 7 Bold" pitchFamily="2" charset="-127"/>
              <a:cs typeface="Pretendard" panose="02000503000000020004" pitchFamily="2" charset="-127"/>
            </a:endParaRPr>
          </a:p>
        </p:txBody>
      </p:sp>
      <p:sp>
        <p:nvSpPr>
          <p:cNvPr id="108" name="타원 107">
            <a:extLst>
              <a:ext uri="{FF2B5EF4-FFF2-40B4-BE49-F238E27FC236}">
                <a16:creationId xmlns:a16="http://schemas.microsoft.com/office/drawing/2014/main" id="{0D1C3421-692A-F0D5-25A9-B23382F0730C}"/>
              </a:ext>
            </a:extLst>
          </p:cNvPr>
          <p:cNvSpPr/>
          <p:nvPr/>
        </p:nvSpPr>
        <p:spPr>
          <a:xfrm>
            <a:off x="9850138" y="4219820"/>
            <a:ext cx="276957" cy="276956"/>
          </a:xfrm>
          <a:prstGeom prst="ellipse">
            <a:avLst/>
          </a:prstGeom>
          <a:solidFill>
            <a:schemeClr val="bg1"/>
          </a:solidFill>
          <a:ln w="31750"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0" bIns="0" rtlCol="0" anchor="ctr"/>
          <a:lstStyle/>
          <a:p>
            <a:pPr algn="ctr"/>
            <a:r>
              <a:rPr kumimoji="1" lang="en-US" altLang="ko-KR" sz="1000" b="1" spc="-50" dirty="0">
                <a:solidFill>
                  <a:schemeClr val="tx1">
                    <a:lumMod val="50000"/>
                    <a:lumOff val="50000"/>
                  </a:schemeClr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rPr>
              <a:t>8</a:t>
            </a:r>
            <a:endParaRPr kumimoji="1" lang="ko-KR" altLang="en-US" sz="1000" b="1" spc="-50" dirty="0">
              <a:solidFill>
                <a:schemeClr val="tx1">
                  <a:lumMod val="50000"/>
                  <a:lumOff val="50000"/>
                </a:schemeClr>
              </a:solidFill>
              <a:latin typeface="페이퍼로지 7 Bold" pitchFamily="2" charset="-127"/>
              <a:ea typeface="페이퍼로지 7 Bold" pitchFamily="2" charset="-127"/>
              <a:cs typeface="Pretendard" panose="02000503000000020004" pitchFamily="2" charset="-127"/>
            </a:endParaRPr>
          </a:p>
        </p:txBody>
      </p:sp>
      <p:sp>
        <p:nvSpPr>
          <p:cNvPr id="111" name="Object 3">
            <a:extLst>
              <a:ext uri="{FF2B5EF4-FFF2-40B4-BE49-F238E27FC236}">
                <a16:creationId xmlns:a16="http://schemas.microsoft.com/office/drawing/2014/main" id="{BAC81FCB-99ED-7CB6-6CC0-89642E403CF7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03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서비스 안내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0802189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843ABA-8809-8FCB-2A7B-7C766F57A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오각형[P] 107">
            <a:extLst>
              <a:ext uri="{FF2B5EF4-FFF2-40B4-BE49-F238E27FC236}">
                <a16:creationId xmlns:a16="http://schemas.microsoft.com/office/drawing/2014/main" id="{1FF33F7F-6C31-9B87-05A0-43B6CC290B11}"/>
              </a:ext>
            </a:extLst>
          </p:cNvPr>
          <p:cNvSpPr/>
          <p:nvPr/>
        </p:nvSpPr>
        <p:spPr>
          <a:xfrm>
            <a:off x="5913858" y="2507815"/>
            <a:ext cx="2101590" cy="485989"/>
          </a:xfrm>
          <a:prstGeom prst="homePlate">
            <a:avLst/>
          </a:prstGeom>
          <a:solidFill>
            <a:srgbClr val="187D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800" b="1">
              <a:latin typeface="Pretendard Variable Black" panose="02000003000000020004" pitchFamily="2" charset="-127"/>
              <a:ea typeface="Pretendard Variable Black" panose="02000003000000020004" pitchFamily="2" charset="-127"/>
              <a:cs typeface="Pretendard Variable Black" panose="02000003000000020004" pitchFamily="2" charset="-127"/>
            </a:endParaRPr>
          </a:p>
        </p:txBody>
      </p:sp>
      <p:sp>
        <p:nvSpPr>
          <p:cNvPr id="142" name="오각형[P] 109">
            <a:extLst>
              <a:ext uri="{FF2B5EF4-FFF2-40B4-BE49-F238E27FC236}">
                <a16:creationId xmlns:a16="http://schemas.microsoft.com/office/drawing/2014/main" id="{09552B68-9505-2412-93DC-AC071A29E257}"/>
              </a:ext>
            </a:extLst>
          </p:cNvPr>
          <p:cNvSpPr/>
          <p:nvPr/>
        </p:nvSpPr>
        <p:spPr>
          <a:xfrm>
            <a:off x="4066259" y="2507815"/>
            <a:ext cx="2188585" cy="485989"/>
          </a:xfrm>
          <a:prstGeom prst="homePlate">
            <a:avLst/>
          </a:prstGeom>
          <a:solidFill>
            <a:srgbClr val="187D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800" b="1" dirty="0">
              <a:latin typeface="Pretendard Variable Black" panose="02000003000000020004" pitchFamily="2" charset="-127"/>
              <a:ea typeface="Pretendard Variable Black" panose="02000003000000020004" pitchFamily="2" charset="-127"/>
              <a:cs typeface="Pretendard Variable Black" panose="02000003000000020004" pitchFamily="2" charset="-127"/>
            </a:endParaRPr>
          </a:p>
        </p:txBody>
      </p:sp>
      <p:sp>
        <p:nvSpPr>
          <p:cNvPr id="145" name="오각형[P] 107">
            <a:extLst>
              <a:ext uri="{FF2B5EF4-FFF2-40B4-BE49-F238E27FC236}">
                <a16:creationId xmlns:a16="http://schemas.microsoft.com/office/drawing/2014/main" id="{756A0C50-2C62-37CD-8F1A-DC3F229F34D8}"/>
              </a:ext>
            </a:extLst>
          </p:cNvPr>
          <p:cNvSpPr/>
          <p:nvPr/>
        </p:nvSpPr>
        <p:spPr>
          <a:xfrm>
            <a:off x="9638634" y="2507815"/>
            <a:ext cx="2006957" cy="485989"/>
          </a:xfrm>
          <a:prstGeom prst="homePlate">
            <a:avLst>
              <a:gd name="adj" fmla="val 0"/>
            </a:avLst>
          </a:prstGeom>
          <a:solidFill>
            <a:srgbClr val="187D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800" b="1">
              <a:latin typeface="Pretendard Variable Black" panose="02000003000000020004" pitchFamily="2" charset="-127"/>
              <a:ea typeface="Pretendard Variable Black" panose="02000003000000020004" pitchFamily="2" charset="-127"/>
              <a:cs typeface="Pretendard Variable Black" panose="02000003000000020004" pitchFamily="2" charset="-127"/>
            </a:endParaRPr>
          </a:p>
        </p:txBody>
      </p:sp>
      <p:sp>
        <p:nvSpPr>
          <p:cNvPr id="146" name="오각형[P] 109">
            <a:extLst>
              <a:ext uri="{FF2B5EF4-FFF2-40B4-BE49-F238E27FC236}">
                <a16:creationId xmlns:a16="http://schemas.microsoft.com/office/drawing/2014/main" id="{DEEC8EB2-6330-11B3-1722-26980171EA7A}"/>
              </a:ext>
            </a:extLst>
          </p:cNvPr>
          <p:cNvSpPr/>
          <p:nvPr/>
        </p:nvSpPr>
        <p:spPr>
          <a:xfrm>
            <a:off x="7708627" y="2507815"/>
            <a:ext cx="2270993" cy="485989"/>
          </a:xfrm>
          <a:prstGeom prst="homePlate">
            <a:avLst/>
          </a:prstGeom>
          <a:solidFill>
            <a:srgbClr val="187D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800" b="1" dirty="0">
              <a:latin typeface="Pretendard Variable Black" panose="02000003000000020004" pitchFamily="2" charset="-127"/>
              <a:ea typeface="Pretendard Variable Black" panose="02000003000000020004" pitchFamily="2" charset="-127"/>
              <a:cs typeface="Pretendard Variable Black" panose="02000003000000020004" pitchFamily="2" charset="-127"/>
            </a:endParaRPr>
          </a:p>
        </p:txBody>
      </p:sp>
      <p:sp>
        <p:nvSpPr>
          <p:cNvPr id="136" name="오각형[P] 107">
            <a:extLst>
              <a:ext uri="{FF2B5EF4-FFF2-40B4-BE49-F238E27FC236}">
                <a16:creationId xmlns:a16="http://schemas.microsoft.com/office/drawing/2014/main" id="{7596869C-26A0-2B0F-CF64-DBF7B7E3281B}"/>
              </a:ext>
            </a:extLst>
          </p:cNvPr>
          <p:cNvSpPr/>
          <p:nvPr/>
        </p:nvSpPr>
        <p:spPr>
          <a:xfrm>
            <a:off x="2189082" y="2507815"/>
            <a:ext cx="2289520" cy="485989"/>
          </a:xfrm>
          <a:prstGeom prst="homePlate">
            <a:avLst/>
          </a:prstGeom>
          <a:solidFill>
            <a:srgbClr val="187D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800" b="1">
              <a:latin typeface="Pretendard Variable Black" panose="02000003000000020004" pitchFamily="2" charset="-127"/>
              <a:ea typeface="Pretendard Variable Black" panose="02000003000000020004" pitchFamily="2" charset="-127"/>
              <a:cs typeface="Pretendard Variable Black" panose="02000003000000020004" pitchFamily="2" charset="-127"/>
            </a:endParaRPr>
          </a:p>
        </p:txBody>
      </p:sp>
      <p:sp>
        <p:nvSpPr>
          <p:cNvPr id="137" name="오각형[P] 109">
            <a:extLst>
              <a:ext uri="{FF2B5EF4-FFF2-40B4-BE49-F238E27FC236}">
                <a16:creationId xmlns:a16="http://schemas.microsoft.com/office/drawing/2014/main" id="{B300CD77-EAC3-0C9B-0E4F-6FBA147BB71B}"/>
              </a:ext>
            </a:extLst>
          </p:cNvPr>
          <p:cNvSpPr/>
          <p:nvPr/>
        </p:nvSpPr>
        <p:spPr>
          <a:xfrm>
            <a:off x="576487" y="2507815"/>
            <a:ext cx="1953581" cy="485989"/>
          </a:xfrm>
          <a:prstGeom prst="homePlate">
            <a:avLst/>
          </a:prstGeom>
          <a:solidFill>
            <a:srgbClr val="187D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800" b="1" dirty="0">
              <a:latin typeface="Pretendard Variable Black" panose="02000003000000020004" pitchFamily="2" charset="-127"/>
              <a:ea typeface="Pretendard Variable Black" panose="02000003000000020004" pitchFamily="2" charset="-127"/>
              <a:cs typeface="Pretendard Variable Black" panose="02000003000000020004" pitchFamily="2" charset="-127"/>
            </a:endParaRPr>
          </a:p>
        </p:txBody>
      </p:sp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BF9A8E07-674D-65C6-66A4-326EAC6391FE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E01F13D-01D2-2797-236F-FA033757F335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6214ED-7781-9722-1B33-73E3647E7D7A}"/>
              </a:ext>
            </a:extLst>
          </p:cNvPr>
          <p:cNvSpPr txBox="1"/>
          <p:nvPr/>
        </p:nvSpPr>
        <p:spPr>
          <a:xfrm>
            <a:off x="549933" y="1125740"/>
            <a:ext cx="1088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atin typeface="페이퍼로지 7 Bold" pitchFamily="2" charset="-127"/>
                <a:ea typeface="페이퍼로지 7 Bold" pitchFamily="2" charset="-127"/>
              </a:rPr>
              <a:t>병원 환자 유입 퍼스널 설계</a:t>
            </a:r>
          </a:p>
        </p:txBody>
      </p:sp>
      <p:sp>
        <p:nvSpPr>
          <p:cNvPr id="5" name="Google Shape;92;p26">
            <a:extLst>
              <a:ext uri="{FF2B5EF4-FFF2-40B4-BE49-F238E27FC236}">
                <a16:creationId xmlns:a16="http://schemas.microsoft.com/office/drawing/2014/main" id="{0475D2E8-EAF7-C8F5-9050-C41D15040C7A}"/>
              </a:ext>
            </a:extLst>
          </p:cNvPr>
          <p:cNvSpPr txBox="1"/>
          <p:nvPr/>
        </p:nvSpPr>
        <p:spPr>
          <a:xfrm>
            <a:off x="-527011" y="1759244"/>
            <a:ext cx="13042824" cy="302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/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환자가 병원을 알게 되는 순간부터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충성 고객이 되기까지의 모든 과정을 빈틈없이 설계합니다</a:t>
            </a:r>
          </a:p>
        </p:txBody>
      </p:sp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67ABBC3D-278D-1F84-B798-A233DD5395C4}"/>
              </a:ext>
            </a:extLst>
          </p:cNvPr>
          <p:cNvSpPr/>
          <p:nvPr/>
        </p:nvSpPr>
        <p:spPr>
          <a:xfrm>
            <a:off x="554366" y="3129410"/>
            <a:ext cx="1769325" cy="3250383"/>
          </a:xfrm>
          <a:prstGeom prst="roundRect">
            <a:avLst>
              <a:gd name="adj" fmla="val 569"/>
            </a:avLst>
          </a:pr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1200000" scaled="0"/>
          </a:gradFill>
          <a:ln w="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25" name="Google Shape;340;p36">
            <a:extLst>
              <a:ext uri="{FF2B5EF4-FFF2-40B4-BE49-F238E27FC236}">
                <a16:creationId xmlns:a16="http://schemas.microsoft.com/office/drawing/2014/main" id="{9F717571-4AC9-7B02-22E9-E4832D6E4AAD}"/>
              </a:ext>
            </a:extLst>
          </p:cNvPr>
          <p:cNvSpPr txBox="1"/>
          <p:nvPr/>
        </p:nvSpPr>
        <p:spPr>
          <a:xfrm>
            <a:off x="656038" y="2617698"/>
            <a:ext cx="1649525" cy="210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29166"/>
              </a:lnSpc>
              <a:defRPr sz="1200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pPr algn="ctr"/>
            <a:r>
              <a:rPr dirty="0" err="1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인지</a:t>
            </a:r>
            <a:r>
              <a:rPr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 (Awareness)</a:t>
            </a:r>
          </a:p>
        </p:txBody>
      </p:sp>
      <p:sp>
        <p:nvSpPr>
          <p:cNvPr id="27" name="Google Shape;341;p36">
            <a:extLst>
              <a:ext uri="{FF2B5EF4-FFF2-40B4-BE49-F238E27FC236}">
                <a16:creationId xmlns:a16="http://schemas.microsoft.com/office/drawing/2014/main" id="{2AD67FE7-3688-4A1D-D68B-6DE430F8767C}"/>
              </a:ext>
            </a:extLst>
          </p:cNvPr>
          <p:cNvSpPr txBox="1"/>
          <p:nvPr/>
        </p:nvSpPr>
        <p:spPr>
          <a:xfrm>
            <a:off x="684330" y="3428545"/>
            <a:ext cx="1492647" cy="366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63157"/>
              </a:lnSpc>
              <a:defRPr sz="9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>
              <a:lnSpc>
                <a:spcPct val="120000"/>
              </a:lnSpc>
            </a:pPr>
            <a:r>
              <a:rPr sz="1050" dirty="0" err="1">
                <a:latin typeface="페이퍼로지 4 Regular" pitchFamily="2" charset="-127"/>
                <a:ea typeface="페이퍼로지 4 Regular" pitchFamily="2" charset="-127"/>
              </a:rPr>
              <a:t>병원의</a:t>
            </a:r>
            <a:r>
              <a:rPr sz="105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050" dirty="0" err="1">
                <a:latin typeface="페이퍼로지 4 Regular" pitchFamily="2" charset="-127"/>
                <a:ea typeface="페이퍼로지 4 Regular" pitchFamily="2" charset="-127"/>
              </a:rPr>
              <a:t>존재를</a:t>
            </a:r>
            <a:endParaRPr lang="en-US" sz="1050" dirty="0">
              <a:latin typeface="페이퍼로지 4 Regular" pitchFamily="2" charset="-127"/>
              <a:ea typeface="페이퍼로지 4 Regular" pitchFamily="2" charset="-127"/>
            </a:endParaRPr>
          </a:p>
          <a:p>
            <a:pPr algn="ctr">
              <a:lnSpc>
                <a:spcPct val="120000"/>
              </a:lnSpc>
            </a:pPr>
            <a:r>
              <a:rPr sz="1050" dirty="0" err="1">
                <a:latin typeface="페이퍼로지 4 Regular" pitchFamily="2" charset="-127"/>
                <a:ea typeface="페이퍼로지 4 Regular" pitchFamily="2" charset="-127"/>
              </a:rPr>
              <a:t>처음</a:t>
            </a:r>
            <a:r>
              <a:rPr sz="105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050" dirty="0" err="1">
                <a:latin typeface="페이퍼로지 4 Regular" pitchFamily="2" charset="-127"/>
                <a:ea typeface="페이퍼로지 4 Regular" pitchFamily="2" charset="-127"/>
              </a:rPr>
              <a:t>인식하는</a:t>
            </a:r>
            <a:r>
              <a:rPr sz="105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050" dirty="0" err="1">
                <a:latin typeface="페이퍼로지 4 Regular" pitchFamily="2" charset="-127"/>
                <a:ea typeface="페이퍼로지 4 Regular" pitchFamily="2" charset="-127"/>
              </a:rPr>
              <a:t>단계입니다</a:t>
            </a:r>
            <a:endParaRPr sz="1050" dirty="0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35" name="모서리가 둥근 직사각형 57">
            <a:extLst>
              <a:ext uri="{FF2B5EF4-FFF2-40B4-BE49-F238E27FC236}">
                <a16:creationId xmlns:a16="http://schemas.microsoft.com/office/drawing/2014/main" id="{1224EB82-E1A4-4EB8-B178-E3EEC81C2781}"/>
              </a:ext>
            </a:extLst>
          </p:cNvPr>
          <p:cNvSpPr/>
          <p:nvPr/>
        </p:nvSpPr>
        <p:spPr>
          <a:xfrm>
            <a:off x="661208" y="4771697"/>
            <a:ext cx="1537753" cy="1333217"/>
          </a:xfrm>
          <a:prstGeom prst="roundRect">
            <a:avLst>
              <a:gd name="adj" fmla="val 7716"/>
            </a:avLst>
          </a:prstGeom>
          <a:solidFill>
            <a:schemeClr val="bg1">
              <a:alpha val="70000"/>
            </a:schemeClr>
          </a:solidFill>
          <a:ln w="12700">
            <a:noFill/>
          </a:ln>
          <a:effectLst>
            <a:outerShdw blurRad="254000" sx="102000" sy="102000" algn="ctr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altLang="ko-KR" sz="1200" b="1" dirty="0">
              <a:solidFill>
                <a:schemeClr val="tx1">
                  <a:lumMod val="85000"/>
                  <a:lumOff val="15000"/>
                </a:schemeClr>
              </a:solidFill>
              <a:latin typeface="Paperlogy 6 SemiBold" pitchFamily="2" charset="-127"/>
              <a:ea typeface="Paperlogy 6 SemiBold" pitchFamily="2" charset="-127"/>
            </a:endParaRPr>
          </a:p>
        </p:txBody>
      </p:sp>
      <p:sp>
        <p:nvSpPr>
          <p:cNvPr id="28" name="Google Shape;342;p36">
            <a:extLst>
              <a:ext uri="{FF2B5EF4-FFF2-40B4-BE49-F238E27FC236}">
                <a16:creationId xmlns:a16="http://schemas.microsoft.com/office/drawing/2014/main" id="{51F7B422-36A0-5822-3C23-3B3D2978FB5B}"/>
              </a:ext>
            </a:extLst>
          </p:cNvPr>
          <p:cNvSpPr txBox="1"/>
          <p:nvPr/>
        </p:nvSpPr>
        <p:spPr>
          <a:xfrm>
            <a:off x="783941" y="5105675"/>
            <a:ext cx="1294952" cy="66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sz="900" b="1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1000" dirty="0" err="1">
                <a:latin typeface="페이퍼로지 7 Bold" pitchFamily="2" charset="-127"/>
                <a:ea typeface="페이퍼로지 7 Bold" pitchFamily="2" charset="-127"/>
              </a:rPr>
              <a:t>타겟</a:t>
            </a:r>
            <a:r>
              <a:rPr sz="1000" dirty="0">
                <a:latin typeface="페이퍼로지 7 Bold" pitchFamily="2" charset="-127"/>
                <a:ea typeface="페이퍼로지 7 Bold" pitchFamily="2" charset="-127"/>
              </a:rPr>
              <a:t> </a:t>
            </a:r>
            <a:r>
              <a:rPr sz="1000" dirty="0" err="1">
                <a:latin typeface="페이퍼로지 7 Bold" pitchFamily="2" charset="-127"/>
                <a:ea typeface="페이퍼로지 7 Bold" pitchFamily="2" charset="-127"/>
              </a:rPr>
              <a:t>환자가</a:t>
            </a:r>
            <a:r>
              <a:rPr sz="1000" dirty="0">
                <a:latin typeface="페이퍼로지 7 Bold" pitchFamily="2" charset="-127"/>
                <a:ea typeface="페이퍼로지 7 Bold" pitchFamily="2" charset="-127"/>
              </a:rPr>
              <a:t> </a:t>
            </a:r>
            <a:r>
              <a:rPr sz="1000" dirty="0" err="1">
                <a:latin typeface="페이퍼로지 7 Bold" pitchFamily="2" charset="-127"/>
                <a:ea typeface="페이퍼로지 7 Bold" pitchFamily="2" charset="-127"/>
              </a:rPr>
              <a:t>있는</a:t>
            </a:r>
            <a:r>
              <a:rPr sz="1000" dirty="0">
                <a:latin typeface="페이퍼로지 7 Bold" pitchFamily="2" charset="-127"/>
                <a:ea typeface="페이퍼로지 7 Bold" pitchFamily="2" charset="-127"/>
              </a:rPr>
              <a:t> </a:t>
            </a:r>
            <a:r>
              <a:rPr sz="1000" dirty="0" err="1">
                <a:latin typeface="페이퍼로지 7 Bold" pitchFamily="2" charset="-127"/>
                <a:ea typeface="페이퍼로지 7 Bold" pitchFamily="2" charset="-127"/>
              </a:rPr>
              <a:t>곳에</a:t>
            </a:r>
            <a:r>
              <a:rPr sz="1000" dirty="0">
                <a:latin typeface="페이퍼로지 7 Bold" pitchFamily="2" charset="-127"/>
                <a:ea typeface="페이퍼로지 7 Bold" pitchFamily="2" charset="-127"/>
              </a:rPr>
              <a:t> </a:t>
            </a:r>
            <a:endParaRPr lang="en-US" sz="1000" dirty="0">
              <a:latin typeface="페이퍼로지 7 Bold" pitchFamily="2" charset="-127"/>
              <a:ea typeface="페이퍼로지 7 Bold" pitchFamily="2" charset="-127"/>
            </a:endParaRPr>
          </a:p>
          <a:p>
            <a:pPr algn="ctr">
              <a:lnSpc>
                <a:spcPct val="150000"/>
              </a:lnSpc>
              <a:defRPr sz="900" b="1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1000" dirty="0" err="1">
                <a:latin typeface="페이퍼로지 7 Bold" pitchFamily="2" charset="-127"/>
                <a:ea typeface="페이퍼로지 7 Bold" pitchFamily="2" charset="-127"/>
              </a:rPr>
              <a:t>병원의</a:t>
            </a:r>
            <a:r>
              <a:rPr sz="1000" dirty="0">
                <a:latin typeface="페이퍼로지 7 Bold" pitchFamily="2" charset="-127"/>
                <a:ea typeface="페이퍼로지 7 Bold" pitchFamily="2" charset="-127"/>
              </a:rPr>
              <a:t> </a:t>
            </a:r>
            <a:r>
              <a:rPr sz="1000" dirty="0" err="1">
                <a:latin typeface="페이퍼로지 7 Bold" pitchFamily="2" charset="-127"/>
                <a:ea typeface="페이퍼로지 7 Bold" pitchFamily="2" charset="-127"/>
              </a:rPr>
              <a:t>존재를</a:t>
            </a:r>
            <a:r>
              <a:rPr sz="1000" dirty="0">
                <a:latin typeface="페이퍼로지 7 Bold" pitchFamily="2" charset="-127"/>
                <a:ea typeface="페이퍼로지 7 Bold" pitchFamily="2" charset="-127"/>
              </a:rPr>
              <a:t> </a:t>
            </a:r>
            <a:endParaRPr lang="en-US" sz="1000" dirty="0">
              <a:latin typeface="페이퍼로지 7 Bold" pitchFamily="2" charset="-127"/>
              <a:ea typeface="페이퍼로지 7 Bold" pitchFamily="2" charset="-127"/>
            </a:endParaRPr>
          </a:p>
          <a:p>
            <a:pPr algn="ctr">
              <a:lnSpc>
                <a:spcPct val="150000"/>
              </a:lnSpc>
              <a:defRPr sz="900" b="1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1000" dirty="0" err="1">
                <a:latin typeface="페이퍼로지 7 Bold" pitchFamily="2" charset="-127"/>
                <a:ea typeface="페이퍼로지 7 Bold" pitchFamily="2" charset="-127"/>
              </a:rPr>
              <a:t>지속적으로</a:t>
            </a:r>
            <a:r>
              <a:rPr sz="1000" dirty="0">
                <a:latin typeface="페이퍼로지 7 Bold" pitchFamily="2" charset="-127"/>
                <a:ea typeface="페이퍼로지 7 Bold" pitchFamily="2" charset="-127"/>
              </a:rPr>
              <a:t> </a:t>
            </a:r>
            <a:r>
              <a:rPr sz="1000" dirty="0" err="1">
                <a:latin typeface="페이퍼로지 7 Bold" pitchFamily="2" charset="-127"/>
                <a:ea typeface="페이퍼로지 7 Bold" pitchFamily="2" charset="-127"/>
              </a:rPr>
              <a:t>노출시킵니다</a:t>
            </a:r>
            <a:endParaRPr sz="1000" dirty="0">
              <a:latin typeface="페이퍼로지 7 Bold" pitchFamily="2" charset="-127"/>
              <a:ea typeface="페이퍼로지 7 Bold" pitchFamily="2" charset="-127"/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6A506CD0-B80E-3170-D069-303F5D889EF8}"/>
              </a:ext>
            </a:extLst>
          </p:cNvPr>
          <p:cNvGrpSpPr/>
          <p:nvPr/>
        </p:nvGrpSpPr>
        <p:grpSpPr>
          <a:xfrm>
            <a:off x="1379260" y="4293086"/>
            <a:ext cx="145125" cy="264399"/>
            <a:chOff x="3740410" y="4343411"/>
            <a:chExt cx="100072" cy="145642"/>
          </a:xfrm>
          <a:gradFill>
            <a:gsLst>
              <a:gs pos="100000">
                <a:srgbClr val="187DFA">
                  <a:alpha val="0"/>
                </a:srgbClr>
              </a:gs>
              <a:gs pos="0">
                <a:srgbClr val="187DFA"/>
              </a:gs>
            </a:gsLst>
            <a:lin ang="16200000" scaled="0"/>
          </a:gradFill>
        </p:grpSpPr>
        <p:sp>
          <p:nvSpPr>
            <p:cNvPr id="40" name="자유형 61">
              <a:extLst>
                <a:ext uri="{FF2B5EF4-FFF2-40B4-BE49-F238E27FC236}">
                  <a16:creationId xmlns:a16="http://schemas.microsoft.com/office/drawing/2014/main" id="{BB5B5EFF-1191-38FA-AB99-5B67B6E48615}"/>
                </a:ext>
              </a:extLst>
            </p:cNvPr>
            <p:cNvSpPr/>
            <p:nvPr/>
          </p:nvSpPr>
          <p:spPr>
            <a:xfrm rot="5400000">
              <a:off x="3760513" y="4366196"/>
              <a:ext cx="59865" cy="100072"/>
            </a:xfrm>
            <a:custGeom>
              <a:avLst/>
              <a:gdLst>
                <a:gd name="connsiteX0" fmla="*/ 34610 w 92755"/>
                <a:gd name="connsiteY0" fmla="*/ 0 h 155053"/>
                <a:gd name="connsiteX1" fmla="*/ 0 w 92755"/>
                <a:gd name="connsiteY1" fmla="*/ 0 h 155053"/>
                <a:gd name="connsiteX2" fmla="*/ 58145 w 92755"/>
                <a:gd name="connsiteY2" fmla="*/ 77527 h 155053"/>
                <a:gd name="connsiteX3" fmla="*/ 0 w 92755"/>
                <a:gd name="connsiteY3" fmla="*/ 155054 h 155053"/>
                <a:gd name="connsiteX4" fmla="*/ 34610 w 92755"/>
                <a:gd name="connsiteY4" fmla="*/ 155054 h 155053"/>
                <a:gd name="connsiteX5" fmla="*/ 92755 w 92755"/>
                <a:gd name="connsiteY5" fmla="*/ 77527 h 155053"/>
                <a:gd name="connsiteX6" fmla="*/ 34610 w 92755"/>
                <a:gd name="connsiteY6" fmla="*/ 0 h 1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55" h="155053">
                  <a:moveTo>
                    <a:pt x="34610" y="0"/>
                  </a:moveTo>
                  <a:lnTo>
                    <a:pt x="0" y="0"/>
                  </a:lnTo>
                  <a:lnTo>
                    <a:pt x="58145" y="77527"/>
                  </a:lnTo>
                  <a:lnTo>
                    <a:pt x="0" y="155054"/>
                  </a:lnTo>
                  <a:lnTo>
                    <a:pt x="34610" y="155054"/>
                  </a:lnTo>
                  <a:lnTo>
                    <a:pt x="92755" y="77527"/>
                  </a:lnTo>
                  <a:lnTo>
                    <a:pt x="34610" y="0"/>
                  </a:lnTo>
                  <a:close/>
                </a:path>
              </a:pathLst>
            </a:custGeom>
            <a:grpFill/>
            <a:ln w="26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ore-KR" altLang="en-US" sz="1600"/>
            </a:p>
          </p:txBody>
        </p:sp>
        <p:sp>
          <p:nvSpPr>
            <p:cNvPr id="41" name="자유형 62">
              <a:extLst>
                <a:ext uri="{FF2B5EF4-FFF2-40B4-BE49-F238E27FC236}">
                  <a16:creationId xmlns:a16="http://schemas.microsoft.com/office/drawing/2014/main" id="{F72B0BAE-4F0D-D568-E155-07607422D7DC}"/>
                </a:ext>
              </a:extLst>
            </p:cNvPr>
            <p:cNvSpPr/>
            <p:nvPr/>
          </p:nvSpPr>
          <p:spPr>
            <a:xfrm rot="5400000">
              <a:off x="3760513" y="4323308"/>
              <a:ext cx="59865" cy="100072"/>
            </a:xfrm>
            <a:custGeom>
              <a:avLst/>
              <a:gdLst>
                <a:gd name="connsiteX0" fmla="*/ 0 w 92755"/>
                <a:gd name="connsiteY0" fmla="*/ 155054 h 155053"/>
                <a:gd name="connsiteX1" fmla="*/ 34610 w 92755"/>
                <a:gd name="connsiteY1" fmla="*/ 155054 h 155053"/>
                <a:gd name="connsiteX2" fmla="*/ 92755 w 92755"/>
                <a:gd name="connsiteY2" fmla="*/ 77527 h 155053"/>
                <a:gd name="connsiteX3" fmla="*/ 34610 w 92755"/>
                <a:gd name="connsiteY3" fmla="*/ 0 h 155053"/>
                <a:gd name="connsiteX4" fmla="*/ 0 w 92755"/>
                <a:gd name="connsiteY4" fmla="*/ 0 h 155053"/>
                <a:gd name="connsiteX5" fmla="*/ 58145 w 92755"/>
                <a:gd name="connsiteY5" fmla="*/ 77527 h 155053"/>
                <a:gd name="connsiteX6" fmla="*/ 0 w 92755"/>
                <a:gd name="connsiteY6" fmla="*/ 155054 h 1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55" h="155053">
                  <a:moveTo>
                    <a:pt x="0" y="155054"/>
                  </a:moveTo>
                  <a:lnTo>
                    <a:pt x="34610" y="155054"/>
                  </a:lnTo>
                  <a:lnTo>
                    <a:pt x="92755" y="77527"/>
                  </a:lnTo>
                  <a:lnTo>
                    <a:pt x="34610" y="0"/>
                  </a:lnTo>
                  <a:lnTo>
                    <a:pt x="0" y="0"/>
                  </a:lnTo>
                  <a:lnTo>
                    <a:pt x="58145" y="77527"/>
                  </a:lnTo>
                  <a:lnTo>
                    <a:pt x="0" y="155054"/>
                  </a:lnTo>
                  <a:close/>
                </a:path>
              </a:pathLst>
            </a:custGeom>
            <a:grpFill/>
            <a:ln w="26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ore-KR" altLang="en-US" sz="1600"/>
            </a:p>
          </p:txBody>
        </p:sp>
        <p:sp>
          <p:nvSpPr>
            <p:cNvPr id="42" name="자유형 63">
              <a:extLst>
                <a:ext uri="{FF2B5EF4-FFF2-40B4-BE49-F238E27FC236}">
                  <a16:creationId xmlns:a16="http://schemas.microsoft.com/office/drawing/2014/main" id="{340C3132-C01C-6531-41F9-825A2519C818}"/>
                </a:ext>
              </a:extLst>
            </p:cNvPr>
            <p:cNvSpPr/>
            <p:nvPr/>
          </p:nvSpPr>
          <p:spPr>
            <a:xfrm rot="5400000">
              <a:off x="3760513" y="4409085"/>
              <a:ext cx="59865" cy="100072"/>
            </a:xfrm>
            <a:custGeom>
              <a:avLst/>
              <a:gdLst>
                <a:gd name="connsiteX0" fmla="*/ 34610 w 92755"/>
                <a:gd name="connsiteY0" fmla="*/ 0 h 155053"/>
                <a:gd name="connsiteX1" fmla="*/ 0 w 92755"/>
                <a:gd name="connsiteY1" fmla="*/ 0 h 155053"/>
                <a:gd name="connsiteX2" fmla="*/ 58145 w 92755"/>
                <a:gd name="connsiteY2" fmla="*/ 77527 h 155053"/>
                <a:gd name="connsiteX3" fmla="*/ 0 w 92755"/>
                <a:gd name="connsiteY3" fmla="*/ 155054 h 155053"/>
                <a:gd name="connsiteX4" fmla="*/ 34610 w 92755"/>
                <a:gd name="connsiteY4" fmla="*/ 155054 h 155053"/>
                <a:gd name="connsiteX5" fmla="*/ 92755 w 92755"/>
                <a:gd name="connsiteY5" fmla="*/ 77527 h 155053"/>
                <a:gd name="connsiteX6" fmla="*/ 34610 w 92755"/>
                <a:gd name="connsiteY6" fmla="*/ 0 h 1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55" h="155053">
                  <a:moveTo>
                    <a:pt x="34610" y="0"/>
                  </a:moveTo>
                  <a:lnTo>
                    <a:pt x="0" y="0"/>
                  </a:lnTo>
                  <a:lnTo>
                    <a:pt x="58145" y="77527"/>
                  </a:lnTo>
                  <a:lnTo>
                    <a:pt x="0" y="155054"/>
                  </a:lnTo>
                  <a:lnTo>
                    <a:pt x="34610" y="155054"/>
                  </a:lnTo>
                  <a:lnTo>
                    <a:pt x="92755" y="77527"/>
                  </a:lnTo>
                  <a:lnTo>
                    <a:pt x="34610" y="0"/>
                  </a:lnTo>
                  <a:close/>
                </a:path>
              </a:pathLst>
            </a:custGeom>
            <a:grpFill/>
            <a:ln w="26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ore-KR" altLang="en-US" sz="1600"/>
            </a:p>
          </p:txBody>
        </p:sp>
      </p:grpSp>
      <p:sp>
        <p:nvSpPr>
          <p:cNvPr id="47" name="Rectangle: Rounded Corners 5">
            <a:extLst>
              <a:ext uri="{FF2B5EF4-FFF2-40B4-BE49-F238E27FC236}">
                <a16:creationId xmlns:a16="http://schemas.microsoft.com/office/drawing/2014/main" id="{619DC292-8D51-C75D-2DC9-6C4FBAC9E723}"/>
              </a:ext>
            </a:extLst>
          </p:cNvPr>
          <p:cNvSpPr/>
          <p:nvPr/>
        </p:nvSpPr>
        <p:spPr>
          <a:xfrm>
            <a:off x="2417155" y="3129410"/>
            <a:ext cx="1769325" cy="3250383"/>
          </a:xfrm>
          <a:prstGeom prst="roundRect">
            <a:avLst>
              <a:gd name="adj" fmla="val 569"/>
            </a:avLst>
          </a:pr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1200000" scaled="0"/>
          </a:gradFill>
          <a:ln w="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49" name="Google Shape;341;p36">
            <a:extLst>
              <a:ext uri="{FF2B5EF4-FFF2-40B4-BE49-F238E27FC236}">
                <a16:creationId xmlns:a16="http://schemas.microsoft.com/office/drawing/2014/main" id="{C44630B7-686F-AE3A-3D1D-3A8567B2266D}"/>
              </a:ext>
            </a:extLst>
          </p:cNvPr>
          <p:cNvSpPr txBox="1"/>
          <p:nvPr/>
        </p:nvSpPr>
        <p:spPr>
          <a:xfrm>
            <a:off x="2474067" y="3428545"/>
            <a:ext cx="1757614" cy="560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63157"/>
              </a:lnSpc>
              <a:defRPr sz="9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ko-KR" altLang="en-US" sz="1050" dirty="0">
                <a:latin typeface="페이퍼로지 4 Regular" pitchFamily="2" charset="-127"/>
                <a:ea typeface="페이퍼로지 4 Regular" pitchFamily="2" charset="-127"/>
              </a:rPr>
              <a:t>어떤 </a:t>
            </a:r>
            <a:r>
              <a:rPr lang="ko-KR" altLang="en-US" sz="1050" dirty="0" err="1">
                <a:latin typeface="페이퍼로지 4 Regular" pitchFamily="2" charset="-127"/>
                <a:ea typeface="페이퍼로지 4 Regular" pitchFamily="2" charset="-127"/>
              </a:rPr>
              <a:t>병원인지궁금해지고</a:t>
            </a:r>
            <a:r>
              <a:rPr lang="en-US" altLang="ko-KR" sz="105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</a:p>
          <a:p>
            <a:pPr algn="ctr">
              <a:lnSpc>
                <a:spcPct val="120000"/>
              </a:lnSpc>
            </a:pPr>
            <a:r>
              <a:rPr lang="ko-KR" altLang="en-US" sz="1050" dirty="0">
                <a:latin typeface="페이퍼로지 4 Regular" pitchFamily="2" charset="-127"/>
                <a:ea typeface="페이퍼로지 4 Regular" pitchFamily="2" charset="-127"/>
              </a:rPr>
              <a:t>웹사이트나 리뷰를 </a:t>
            </a:r>
            <a:endParaRPr lang="en-US" altLang="ko-KR" sz="1050" dirty="0">
              <a:latin typeface="페이퍼로지 4 Regular" pitchFamily="2" charset="-127"/>
              <a:ea typeface="페이퍼로지 4 Regular" pitchFamily="2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050" dirty="0">
                <a:latin typeface="페이퍼로지 4 Regular" pitchFamily="2" charset="-127"/>
                <a:ea typeface="페이퍼로지 4 Regular" pitchFamily="2" charset="-127"/>
              </a:rPr>
              <a:t>탐색하기 시작합니다</a:t>
            </a:r>
          </a:p>
        </p:txBody>
      </p:sp>
      <p:sp>
        <p:nvSpPr>
          <p:cNvPr id="55" name="모서리가 둥근 직사각형 57">
            <a:extLst>
              <a:ext uri="{FF2B5EF4-FFF2-40B4-BE49-F238E27FC236}">
                <a16:creationId xmlns:a16="http://schemas.microsoft.com/office/drawing/2014/main" id="{FBE51F6B-0E2E-90DC-D19F-0AA3BDB697D3}"/>
              </a:ext>
            </a:extLst>
          </p:cNvPr>
          <p:cNvSpPr/>
          <p:nvPr/>
        </p:nvSpPr>
        <p:spPr>
          <a:xfrm>
            <a:off x="2528507" y="4771697"/>
            <a:ext cx="1537753" cy="1333217"/>
          </a:xfrm>
          <a:prstGeom prst="roundRect">
            <a:avLst>
              <a:gd name="adj" fmla="val 7716"/>
            </a:avLst>
          </a:prstGeom>
          <a:solidFill>
            <a:schemeClr val="bg1">
              <a:alpha val="70000"/>
            </a:schemeClr>
          </a:solidFill>
          <a:ln w="12700">
            <a:noFill/>
          </a:ln>
          <a:effectLst>
            <a:outerShdw blurRad="254000" sx="102000" sy="102000" algn="ctr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altLang="ko-KR" sz="1200" b="1" dirty="0">
              <a:solidFill>
                <a:schemeClr val="tx1">
                  <a:lumMod val="85000"/>
                  <a:lumOff val="15000"/>
                </a:schemeClr>
              </a:solidFill>
              <a:latin typeface="Paperlogy 6 SemiBold" pitchFamily="2" charset="-127"/>
              <a:ea typeface="Paperlogy 6 SemiBold" pitchFamily="2" charset="-127"/>
            </a:endParaRPr>
          </a:p>
        </p:txBody>
      </p:sp>
      <p:sp>
        <p:nvSpPr>
          <p:cNvPr id="56" name="Google Shape;342;p36">
            <a:extLst>
              <a:ext uri="{FF2B5EF4-FFF2-40B4-BE49-F238E27FC236}">
                <a16:creationId xmlns:a16="http://schemas.microsoft.com/office/drawing/2014/main" id="{B4083F42-DC7E-1089-FD44-5949C3E84B80}"/>
              </a:ext>
            </a:extLst>
          </p:cNvPr>
          <p:cNvSpPr txBox="1"/>
          <p:nvPr/>
        </p:nvSpPr>
        <p:spPr>
          <a:xfrm>
            <a:off x="2638217" y="5105675"/>
            <a:ext cx="1391250" cy="715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63157"/>
              </a:lnSpc>
              <a:defRPr sz="900" b="1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000" dirty="0">
                <a:latin typeface="페이퍼로지 7 Bold" pitchFamily="2" charset="-127"/>
                <a:ea typeface="페이퍼로지 7 Bold" pitchFamily="2" charset="-127"/>
              </a:rPr>
              <a:t>우리 병원에 대한 긍정적인 정보와 매력적인 콘텐츠를 제공합니다</a:t>
            </a:r>
          </a:p>
        </p:txBody>
      </p: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B6800330-9DAE-5B4E-B7F0-0D38D0F94E88}"/>
              </a:ext>
            </a:extLst>
          </p:cNvPr>
          <p:cNvGrpSpPr/>
          <p:nvPr/>
        </p:nvGrpSpPr>
        <p:grpSpPr>
          <a:xfrm>
            <a:off x="3270328" y="4293086"/>
            <a:ext cx="145125" cy="264399"/>
            <a:chOff x="3740410" y="4343411"/>
            <a:chExt cx="100072" cy="145642"/>
          </a:xfrm>
          <a:gradFill>
            <a:gsLst>
              <a:gs pos="100000">
                <a:srgbClr val="187DFA">
                  <a:alpha val="0"/>
                </a:srgbClr>
              </a:gs>
              <a:gs pos="0">
                <a:srgbClr val="187DFA"/>
              </a:gs>
            </a:gsLst>
            <a:lin ang="16200000" scaled="0"/>
          </a:gradFill>
        </p:grpSpPr>
        <p:sp>
          <p:nvSpPr>
            <p:cNvPr id="52" name="자유형 61">
              <a:extLst>
                <a:ext uri="{FF2B5EF4-FFF2-40B4-BE49-F238E27FC236}">
                  <a16:creationId xmlns:a16="http://schemas.microsoft.com/office/drawing/2014/main" id="{5929AA9C-737F-D078-61A9-2065BAFF9D54}"/>
                </a:ext>
              </a:extLst>
            </p:cNvPr>
            <p:cNvSpPr/>
            <p:nvPr/>
          </p:nvSpPr>
          <p:spPr>
            <a:xfrm rot="5400000">
              <a:off x="3760513" y="4366196"/>
              <a:ext cx="59865" cy="100072"/>
            </a:xfrm>
            <a:custGeom>
              <a:avLst/>
              <a:gdLst>
                <a:gd name="connsiteX0" fmla="*/ 34610 w 92755"/>
                <a:gd name="connsiteY0" fmla="*/ 0 h 155053"/>
                <a:gd name="connsiteX1" fmla="*/ 0 w 92755"/>
                <a:gd name="connsiteY1" fmla="*/ 0 h 155053"/>
                <a:gd name="connsiteX2" fmla="*/ 58145 w 92755"/>
                <a:gd name="connsiteY2" fmla="*/ 77527 h 155053"/>
                <a:gd name="connsiteX3" fmla="*/ 0 w 92755"/>
                <a:gd name="connsiteY3" fmla="*/ 155054 h 155053"/>
                <a:gd name="connsiteX4" fmla="*/ 34610 w 92755"/>
                <a:gd name="connsiteY4" fmla="*/ 155054 h 155053"/>
                <a:gd name="connsiteX5" fmla="*/ 92755 w 92755"/>
                <a:gd name="connsiteY5" fmla="*/ 77527 h 155053"/>
                <a:gd name="connsiteX6" fmla="*/ 34610 w 92755"/>
                <a:gd name="connsiteY6" fmla="*/ 0 h 1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55" h="155053">
                  <a:moveTo>
                    <a:pt x="34610" y="0"/>
                  </a:moveTo>
                  <a:lnTo>
                    <a:pt x="0" y="0"/>
                  </a:lnTo>
                  <a:lnTo>
                    <a:pt x="58145" y="77527"/>
                  </a:lnTo>
                  <a:lnTo>
                    <a:pt x="0" y="155054"/>
                  </a:lnTo>
                  <a:lnTo>
                    <a:pt x="34610" y="155054"/>
                  </a:lnTo>
                  <a:lnTo>
                    <a:pt x="92755" y="77527"/>
                  </a:lnTo>
                  <a:lnTo>
                    <a:pt x="34610" y="0"/>
                  </a:lnTo>
                  <a:close/>
                </a:path>
              </a:pathLst>
            </a:custGeom>
            <a:grpFill/>
            <a:ln w="26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ore-KR" altLang="en-US" sz="1600"/>
            </a:p>
          </p:txBody>
        </p:sp>
        <p:sp>
          <p:nvSpPr>
            <p:cNvPr id="53" name="자유형 62">
              <a:extLst>
                <a:ext uri="{FF2B5EF4-FFF2-40B4-BE49-F238E27FC236}">
                  <a16:creationId xmlns:a16="http://schemas.microsoft.com/office/drawing/2014/main" id="{2BAA4AA5-6C6C-C99B-76BA-2CE85882B9D9}"/>
                </a:ext>
              </a:extLst>
            </p:cNvPr>
            <p:cNvSpPr/>
            <p:nvPr/>
          </p:nvSpPr>
          <p:spPr>
            <a:xfrm rot="5400000">
              <a:off x="3760513" y="4323308"/>
              <a:ext cx="59865" cy="100072"/>
            </a:xfrm>
            <a:custGeom>
              <a:avLst/>
              <a:gdLst>
                <a:gd name="connsiteX0" fmla="*/ 0 w 92755"/>
                <a:gd name="connsiteY0" fmla="*/ 155054 h 155053"/>
                <a:gd name="connsiteX1" fmla="*/ 34610 w 92755"/>
                <a:gd name="connsiteY1" fmla="*/ 155054 h 155053"/>
                <a:gd name="connsiteX2" fmla="*/ 92755 w 92755"/>
                <a:gd name="connsiteY2" fmla="*/ 77527 h 155053"/>
                <a:gd name="connsiteX3" fmla="*/ 34610 w 92755"/>
                <a:gd name="connsiteY3" fmla="*/ 0 h 155053"/>
                <a:gd name="connsiteX4" fmla="*/ 0 w 92755"/>
                <a:gd name="connsiteY4" fmla="*/ 0 h 155053"/>
                <a:gd name="connsiteX5" fmla="*/ 58145 w 92755"/>
                <a:gd name="connsiteY5" fmla="*/ 77527 h 155053"/>
                <a:gd name="connsiteX6" fmla="*/ 0 w 92755"/>
                <a:gd name="connsiteY6" fmla="*/ 155054 h 1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55" h="155053">
                  <a:moveTo>
                    <a:pt x="0" y="155054"/>
                  </a:moveTo>
                  <a:lnTo>
                    <a:pt x="34610" y="155054"/>
                  </a:lnTo>
                  <a:lnTo>
                    <a:pt x="92755" y="77527"/>
                  </a:lnTo>
                  <a:lnTo>
                    <a:pt x="34610" y="0"/>
                  </a:lnTo>
                  <a:lnTo>
                    <a:pt x="0" y="0"/>
                  </a:lnTo>
                  <a:lnTo>
                    <a:pt x="58145" y="77527"/>
                  </a:lnTo>
                  <a:lnTo>
                    <a:pt x="0" y="155054"/>
                  </a:lnTo>
                  <a:close/>
                </a:path>
              </a:pathLst>
            </a:custGeom>
            <a:grpFill/>
            <a:ln w="26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ore-KR" altLang="en-US" sz="1600"/>
            </a:p>
          </p:txBody>
        </p:sp>
        <p:sp>
          <p:nvSpPr>
            <p:cNvPr id="54" name="자유형 63">
              <a:extLst>
                <a:ext uri="{FF2B5EF4-FFF2-40B4-BE49-F238E27FC236}">
                  <a16:creationId xmlns:a16="http://schemas.microsoft.com/office/drawing/2014/main" id="{0823D43F-B36F-BE26-AF1A-40930BA0D0D7}"/>
                </a:ext>
              </a:extLst>
            </p:cNvPr>
            <p:cNvSpPr/>
            <p:nvPr/>
          </p:nvSpPr>
          <p:spPr>
            <a:xfrm rot="5400000">
              <a:off x="3760513" y="4409085"/>
              <a:ext cx="59865" cy="100072"/>
            </a:xfrm>
            <a:custGeom>
              <a:avLst/>
              <a:gdLst>
                <a:gd name="connsiteX0" fmla="*/ 34610 w 92755"/>
                <a:gd name="connsiteY0" fmla="*/ 0 h 155053"/>
                <a:gd name="connsiteX1" fmla="*/ 0 w 92755"/>
                <a:gd name="connsiteY1" fmla="*/ 0 h 155053"/>
                <a:gd name="connsiteX2" fmla="*/ 58145 w 92755"/>
                <a:gd name="connsiteY2" fmla="*/ 77527 h 155053"/>
                <a:gd name="connsiteX3" fmla="*/ 0 w 92755"/>
                <a:gd name="connsiteY3" fmla="*/ 155054 h 155053"/>
                <a:gd name="connsiteX4" fmla="*/ 34610 w 92755"/>
                <a:gd name="connsiteY4" fmla="*/ 155054 h 155053"/>
                <a:gd name="connsiteX5" fmla="*/ 92755 w 92755"/>
                <a:gd name="connsiteY5" fmla="*/ 77527 h 155053"/>
                <a:gd name="connsiteX6" fmla="*/ 34610 w 92755"/>
                <a:gd name="connsiteY6" fmla="*/ 0 h 1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55" h="155053">
                  <a:moveTo>
                    <a:pt x="34610" y="0"/>
                  </a:moveTo>
                  <a:lnTo>
                    <a:pt x="0" y="0"/>
                  </a:lnTo>
                  <a:lnTo>
                    <a:pt x="58145" y="77527"/>
                  </a:lnTo>
                  <a:lnTo>
                    <a:pt x="0" y="155054"/>
                  </a:lnTo>
                  <a:lnTo>
                    <a:pt x="34610" y="155054"/>
                  </a:lnTo>
                  <a:lnTo>
                    <a:pt x="92755" y="77527"/>
                  </a:lnTo>
                  <a:lnTo>
                    <a:pt x="34610" y="0"/>
                  </a:lnTo>
                  <a:close/>
                </a:path>
              </a:pathLst>
            </a:custGeom>
            <a:grpFill/>
            <a:ln w="26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ore-KR" altLang="en-US" sz="1600"/>
            </a:p>
          </p:txBody>
        </p:sp>
      </p:grpSp>
      <p:sp>
        <p:nvSpPr>
          <p:cNvPr id="60" name="Rectangle: Rounded Corners 5">
            <a:extLst>
              <a:ext uri="{FF2B5EF4-FFF2-40B4-BE49-F238E27FC236}">
                <a16:creationId xmlns:a16="http://schemas.microsoft.com/office/drawing/2014/main" id="{0EE72EBC-37CB-8AAB-4225-75202826D96B}"/>
              </a:ext>
            </a:extLst>
          </p:cNvPr>
          <p:cNvSpPr/>
          <p:nvPr/>
        </p:nvSpPr>
        <p:spPr>
          <a:xfrm>
            <a:off x="4279944" y="3129410"/>
            <a:ext cx="1769325" cy="3250383"/>
          </a:xfrm>
          <a:prstGeom prst="roundRect">
            <a:avLst>
              <a:gd name="adj" fmla="val 569"/>
            </a:avLst>
          </a:pr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1200000" scaled="0"/>
          </a:gradFill>
          <a:ln w="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62" name="Google Shape;341;p36">
            <a:extLst>
              <a:ext uri="{FF2B5EF4-FFF2-40B4-BE49-F238E27FC236}">
                <a16:creationId xmlns:a16="http://schemas.microsoft.com/office/drawing/2014/main" id="{A9B30DD2-B51E-C840-0226-4D68A718E7D2}"/>
              </a:ext>
            </a:extLst>
          </p:cNvPr>
          <p:cNvSpPr txBox="1"/>
          <p:nvPr/>
        </p:nvSpPr>
        <p:spPr>
          <a:xfrm>
            <a:off x="4321665" y="3428545"/>
            <a:ext cx="1757614" cy="366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63157"/>
              </a:lnSpc>
              <a:defRPr sz="9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ko-KR" altLang="en-US" sz="1050" dirty="0">
                <a:latin typeface="페이퍼로지 4 Regular" pitchFamily="2" charset="-127"/>
                <a:ea typeface="페이퍼로지 4 Regular" pitchFamily="2" charset="-127"/>
              </a:rPr>
              <a:t>다른 병원과 비교하며</a:t>
            </a:r>
            <a:r>
              <a:rPr lang="en-US" altLang="ko-KR" sz="105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</a:p>
          <a:p>
            <a:pPr algn="ctr">
              <a:lnSpc>
                <a:spcPct val="120000"/>
              </a:lnSpc>
            </a:pPr>
            <a:r>
              <a:rPr lang="ko-KR" altLang="en-US" sz="1050" dirty="0">
                <a:latin typeface="페이퍼로지 4 Regular" pitchFamily="2" charset="-127"/>
                <a:ea typeface="페이퍼로지 4 Regular" pitchFamily="2" charset="-127"/>
              </a:rPr>
              <a:t>방문 여부를 고민합니다</a:t>
            </a:r>
          </a:p>
        </p:txBody>
      </p:sp>
      <p:sp>
        <p:nvSpPr>
          <p:cNvPr id="68" name="모서리가 둥근 직사각형 57">
            <a:extLst>
              <a:ext uri="{FF2B5EF4-FFF2-40B4-BE49-F238E27FC236}">
                <a16:creationId xmlns:a16="http://schemas.microsoft.com/office/drawing/2014/main" id="{D7980F1C-B9C5-C20F-BB5B-558F3721DD0D}"/>
              </a:ext>
            </a:extLst>
          </p:cNvPr>
          <p:cNvSpPr/>
          <p:nvPr/>
        </p:nvSpPr>
        <p:spPr>
          <a:xfrm>
            <a:off x="4376105" y="4771697"/>
            <a:ext cx="1537753" cy="1333217"/>
          </a:xfrm>
          <a:prstGeom prst="roundRect">
            <a:avLst>
              <a:gd name="adj" fmla="val 7716"/>
            </a:avLst>
          </a:prstGeom>
          <a:solidFill>
            <a:schemeClr val="bg1">
              <a:alpha val="70000"/>
            </a:schemeClr>
          </a:solidFill>
          <a:ln w="12700">
            <a:noFill/>
          </a:ln>
          <a:effectLst>
            <a:outerShdw blurRad="254000" sx="102000" sy="102000" algn="ctr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altLang="ko-KR" sz="1200" b="1" dirty="0">
              <a:solidFill>
                <a:schemeClr val="tx1">
                  <a:lumMod val="85000"/>
                  <a:lumOff val="15000"/>
                </a:schemeClr>
              </a:solidFill>
              <a:latin typeface="Paperlogy 6 SemiBold" pitchFamily="2" charset="-127"/>
              <a:ea typeface="Paperlogy 6 SemiBold" pitchFamily="2" charset="-127"/>
            </a:endParaRPr>
          </a:p>
        </p:txBody>
      </p:sp>
      <p:sp>
        <p:nvSpPr>
          <p:cNvPr id="69" name="Google Shape;342;p36">
            <a:extLst>
              <a:ext uri="{FF2B5EF4-FFF2-40B4-BE49-F238E27FC236}">
                <a16:creationId xmlns:a16="http://schemas.microsoft.com/office/drawing/2014/main" id="{7A6F900C-B7B0-1CF0-23C6-1A5FA8550E4D}"/>
              </a:ext>
            </a:extLst>
          </p:cNvPr>
          <p:cNvSpPr txBox="1"/>
          <p:nvPr/>
        </p:nvSpPr>
        <p:spPr>
          <a:xfrm>
            <a:off x="4522607" y="5105675"/>
            <a:ext cx="1294952" cy="66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sz="900" b="1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000" dirty="0">
                <a:latin typeface="페이퍼로지 7 Bold" pitchFamily="2" charset="-127"/>
                <a:ea typeface="페이퍼로지 7 Bold" pitchFamily="2" charset="-127"/>
              </a:rPr>
              <a:t>경쟁 병원 대비 확실한</a:t>
            </a:r>
            <a:endParaRPr lang="en-US" altLang="ko-KR" sz="1000" dirty="0">
              <a:latin typeface="페이퍼로지 7 Bold" pitchFamily="2" charset="-127"/>
              <a:ea typeface="페이퍼로지 7 Bold" pitchFamily="2" charset="-127"/>
            </a:endParaRPr>
          </a:p>
          <a:p>
            <a:pPr algn="ctr">
              <a:lnSpc>
                <a:spcPct val="150000"/>
              </a:lnSpc>
              <a:defRPr sz="900" b="1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000" dirty="0">
                <a:latin typeface="페이퍼로지 7 Bold" pitchFamily="2" charset="-127"/>
                <a:ea typeface="페이퍼로지 7 Bold" pitchFamily="2" charset="-127"/>
              </a:rPr>
              <a:t> 비교 우위와 차별점을 </a:t>
            </a:r>
            <a:endParaRPr lang="en-US" altLang="ko-KR" sz="1000" dirty="0">
              <a:latin typeface="페이퍼로지 7 Bold" pitchFamily="2" charset="-127"/>
              <a:ea typeface="페이퍼로지 7 Bold" pitchFamily="2" charset="-127"/>
            </a:endParaRPr>
          </a:p>
          <a:p>
            <a:pPr algn="ctr">
              <a:lnSpc>
                <a:spcPct val="150000"/>
              </a:lnSpc>
              <a:defRPr sz="900" b="1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000" dirty="0">
                <a:latin typeface="페이퍼로지 7 Bold" pitchFamily="2" charset="-127"/>
                <a:ea typeface="페이퍼로지 7 Bold" pitchFamily="2" charset="-127"/>
              </a:rPr>
              <a:t>보여줍니다</a:t>
            </a:r>
            <a:endParaRPr sz="1100" dirty="0">
              <a:latin typeface="페이퍼로지 7 Bold" pitchFamily="2" charset="-127"/>
              <a:ea typeface="페이퍼로지 7 Bold" pitchFamily="2" charset="-127"/>
            </a:endParaRPr>
          </a:p>
        </p:txBody>
      </p: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033BD566-D392-ED91-88FA-4398E94EC2F5}"/>
              </a:ext>
            </a:extLst>
          </p:cNvPr>
          <p:cNvGrpSpPr/>
          <p:nvPr/>
        </p:nvGrpSpPr>
        <p:grpSpPr>
          <a:xfrm>
            <a:off x="5117926" y="4293086"/>
            <a:ext cx="145125" cy="264399"/>
            <a:chOff x="3740410" y="4343411"/>
            <a:chExt cx="100072" cy="145642"/>
          </a:xfrm>
          <a:gradFill>
            <a:gsLst>
              <a:gs pos="100000">
                <a:srgbClr val="187DFA">
                  <a:alpha val="0"/>
                </a:srgbClr>
              </a:gs>
              <a:gs pos="0">
                <a:srgbClr val="187DFA"/>
              </a:gs>
            </a:gsLst>
            <a:lin ang="16200000" scaled="0"/>
          </a:gradFill>
        </p:grpSpPr>
        <p:sp>
          <p:nvSpPr>
            <p:cNvPr id="65" name="자유형 61">
              <a:extLst>
                <a:ext uri="{FF2B5EF4-FFF2-40B4-BE49-F238E27FC236}">
                  <a16:creationId xmlns:a16="http://schemas.microsoft.com/office/drawing/2014/main" id="{0384691A-3604-4C03-776F-7E156FE39907}"/>
                </a:ext>
              </a:extLst>
            </p:cNvPr>
            <p:cNvSpPr/>
            <p:nvPr/>
          </p:nvSpPr>
          <p:spPr>
            <a:xfrm rot="5400000">
              <a:off x="3760513" y="4366196"/>
              <a:ext cx="59865" cy="100072"/>
            </a:xfrm>
            <a:custGeom>
              <a:avLst/>
              <a:gdLst>
                <a:gd name="connsiteX0" fmla="*/ 34610 w 92755"/>
                <a:gd name="connsiteY0" fmla="*/ 0 h 155053"/>
                <a:gd name="connsiteX1" fmla="*/ 0 w 92755"/>
                <a:gd name="connsiteY1" fmla="*/ 0 h 155053"/>
                <a:gd name="connsiteX2" fmla="*/ 58145 w 92755"/>
                <a:gd name="connsiteY2" fmla="*/ 77527 h 155053"/>
                <a:gd name="connsiteX3" fmla="*/ 0 w 92755"/>
                <a:gd name="connsiteY3" fmla="*/ 155054 h 155053"/>
                <a:gd name="connsiteX4" fmla="*/ 34610 w 92755"/>
                <a:gd name="connsiteY4" fmla="*/ 155054 h 155053"/>
                <a:gd name="connsiteX5" fmla="*/ 92755 w 92755"/>
                <a:gd name="connsiteY5" fmla="*/ 77527 h 155053"/>
                <a:gd name="connsiteX6" fmla="*/ 34610 w 92755"/>
                <a:gd name="connsiteY6" fmla="*/ 0 h 1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55" h="155053">
                  <a:moveTo>
                    <a:pt x="34610" y="0"/>
                  </a:moveTo>
                  <a:lnTo>
                    <a:pt x="0" y="0"/>
                  </a:lnTo>
                  <a:lnTo>
                    <a:pt x="58145" y="77527"/>
                  </a:lnTo>
                  <a:lnTo>
                    <a:pt x="0" y="155054"/>
                  </a:lnTo>
                  <a:lnTo>
                    <a:pt x="34610" y="155054"/>
                  </a:lnTo>
                  <a:lnTo>
                    <a:pt x="92755" y="77527"/>
                  </a:lnTo>
                  <a:lnTo>
                    <a:pt x="34610" y="0"/>
                  </a:lnTo>
                  <a:close/>
                </a:path>
              </a:pathLst>
            </a:custGeom>
            <a:grpFill/>
            <a:ln w="26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ore-KR" altLang="en-US" sz="1600"/>
            </a:p>
          </p:txBody>
        </p:sp>
        <p:sp>
          <p:nvSpPr>
            <p:cNvPr id="66" name="자유형 62">
              <a:extLst>
                <a:ext uri="{FF2B5EF4-FFF2-40B4-BE49-F238E27FC236}">
                  <a16:creationId xmlns:a16="http://schemas.microsoft.com/office/drawing/2014/main" id="{7467145D-450D-ADA2-1BB6-D845631BC8A7}"/>
                </a:ext>
              </a:extLst>
            </p:cNvPr>
            <p:cNvSpPr/>
            <p:nvPr/>
          </p:nvSpPr>
          <p:spPr>
            <a:xfrm rot="5400000">
              <a:off x="3760513" y="4323308"/>
              <a:ext cx="59865" cy="100072"/>
            </a:xfrm>
            <a:custGeom>
              <a:avLst/>
              <a:gdLst>
                <a:gd name="connsiteX0" fmla="*/ 0 w 92755"/>
                <a:gd name="connsiteY0" fmla="*/ 155054 h 155053"/>
                <a:gd name="connsiteX1" fmla="*/ 34610 w 92755"/>
                <a:gd name="connsiteY1" fmla="*/ 155054 h 155053"/>
                <a:gd name="connsiteX2" fmla="*/ 92755 w 92755"/>
                <a:gd name="connsiteY2" fmla="*/ 77527 h 155053"/>
                <a:gd name="connsiteX3" fmla="*/ 34610 w 92755"/>
                <a:gd name="connsiteY3" fmla="*/ 0 h 155053"/>
                <a:gd name="connsiteX4" fmla="*/ 0 w 92755"/>
                <a:gd name="connsiteY4" fmla="*/ 0 h 155053"/>
                <a:gd name="connsiteX5" fmla="*/ 58145 w 92755"/>
                <a:gd name="connsiteY5" fmla="*/ 77527 h 155053"/>
                <a:gd name="connsiteX6" fmla="*/ 0 w 92755"/>
                <a:gd name="connsiteY6" fmla="*/ 155054 h 1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55" h="155053">
                  <a:moveTo>
                    <a:pt x="0" y="155054"/>
                  </a:moveTo>
                  <a:lnTo>
                    <a:pt x="34610" y="155054"/>
                  </a:lnTo>
                  <a:lnTo>
                    <a:pt x="92755" y="77527"/>
                  </a:lnTo>
                  <a:lnTo>
                    <a:pt x="34610" y="0"/>
                  </a:lnTo>
                  <a:lnTo>
                    <a:pt x="0" y="0"/>
                  </a:lnTo>
                  <a:lnTo>
                    <a:pt x="58145" y="77527"/>
                  </a:lnTo>
                  <a:lnTo>
                    <a:pt x="0" y="155054"/>
                  </a:lnTo>
                  <a:close/>
                </a:path>
              </a:pathLst>
            </a:custGeom>
            <a:grpFill/>
            <a:ln w="26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ore-KR" altLang="en-US" sz="1600"/>
            </a:p>
          </p:txBody>
        </p:sp>
        <p:sp>
          <p:nvSpPr>
            <p:cNvPr id="67" name="자유형 63">
              <a:extLst>
                <a:ext uri="{FF2B5EF4-FFF2-40B4-BE49-F238E27FC236}">
                  <a16:creationId xmlns:a16="http://schemas.microsoft.com/office/drawing/2014/main" id="{EC16D176-3CAD-C95E-3BFD-0FC82B01E45A}"/>
                </a:ext>
              </a:extLst>
            </p:cNvPr>
            <p:cNvSpPr/>
            <p:nvPr/>
          </p:nvSpPr>
          <p:spPr>
            <a:xfrm rot="5400000">
              <a:off x="3760513" y="4409085"/>
              <a:ext cx="59865" cy="100072"/>
            </a:xfrm>
            <a:custGeom>
              <a:avLst/>
              <a:gdLst>
                <a:gd name="connsiteX0" fmla="*/ 34610 w 92755"/>
                <a:gd name="connsiteY0" fmla="*/ 0 h 155053"/>
                <a:gd name="connsiteX1" fmla="*/ 0 w 92755"/>
                <a:gd name="connsiteY1" fmla="*/ 0 h 155053"/>
                <a:gd name="connsiteX2" fmla="*/ 58145 w 92755"/>
                <a:gd name="connsiteY2" fmla="*/ 77527 h 155053"/>
                <a:gd name="connsiteX3" fmla="*/ 0 w 92755"/>
                <a:gd name="connsiteY3" fmla="*/ 155054 h 155053"/>
                <a:gd name="connsiteX4" fmla="*/ 34610 w 92755"/>
                <a:gd name="connsiteY4" fmla="*/ 155054 h 155053"/>
                <a:gd name="connsiteX5" fmla="*/ 92755 w 92755"/>
                <a:gd name="connsiteY5" fmla="*/ 77527 h 155053"/>
                <a:gd name="connsiteX6" fmla="*/ 34610 w 92755"/>
                <a:gd name="connsiteY6" fmla="*/ 0 h 1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55" h="155053">
                  <a:moveTo>
                    <a:pt x="34610" y="0"/>
                  </a:moveTo>
                  <a:lnTo>
                    <a:pt x="0" y="0"/>
                  </a:lnTo>
                  <a:lnTo>
                    <a:pt x="58145" y="77527"/>
                  </a:lnTo>
                  <a:lnTo>
                    <a:pt x="0" y="155054"/>
                  </a:lnTo>
                  <a:lnTo>
                    <a:pt x="34610" y="155054"/>
                  </a:lnTo>
                  <a:lnTo>
                    <a:pt x="92755" y="77527"/>
                  </a:lnTo>
                  <a:lnTo>
                    <a:pt x="34610" y="0"/>
                  </a:lnTo>
                  <a:close/>
                </a:path>
              </a:pathLst>
            </a:custGeom>
            <a:grpFill/>
            <a:ln w="26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ore-KR" altLang="en-US" sz="1600"/>
            </a:p>
          </p:txBody>
        </p:sp>
      </p:grpSp>
      <p:sp>
        <p:nvSpPr>
          <p:cNvPr id="73" name="Rectangle: Rounded Corners 5">
            <a:extLst>
              <a:ext uri="{FF2B5EF4-FFF2-40B4-BE49-F238E27FC236}">
                <a16:creationId xmlns:a16="http://schemas.microsoft.com/office/drawing/2014/main" id="{AF5604EE-DCC0-1C53-E20C-9D331DDEB3CB}"/>
              </a:ext>
            </a:extLst>
          </p:cNvPr>
          <p:cNvSpPr/>
          <p:nvPr/>
        </p:nvSpPr>
        <p:spPr>
          <a:xfrm>
            <a:off x="6142733" y="3129410"/>
            <a:ext cx="1769325" cy="3250383"/>
          </a:xfrm>
          <a:prstGeom prst="roundRect">
            <a:avLst>
              <a:gd name="adj" fmla="val 569"/>
            </a:avLst>
          </a:pr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1200000" scaled="0"/>
          </a:gradFill>
          <a:ln w="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75" name="Google Shape;341;p36">
            <a:extLst>
              <a:ext uri="{FF2B5EF4-FFF2-40B4-BE49-F238E27FC236}">
                <a16:creationId xmlns:a16="http://schemas.microsoft.com/office/drawing/2014/main" id="{092BE4D2-6C1C-8349-FF61-C0BC12079DA6}"/>
              </a:ext>
            </a:extLst>
          </p:cNvPr>
          <p:cNvSpPr txBox="1"/>
          <p:nvPr/>
        </p:nvSpPr>
        <p:spPr>
          <a:xfrm>
            <a:off x="6212733" y="3428545"/>
            <a:ext cx="1757614" cy="754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63157"/>
              </a:lnSpc>
              <a:defRPr sz="9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ko-KR" altLang="en-US" sz="1050" dirty="0">
                <a:latin typeface="페이퍼로지 4 Regular" pitchFamily="2" charset="-127"/>
                <a:ea typeface="페이퍼로지 4 Regular" pitchFamily="2" charset="-127"/>
              </a:rPr>
              <a:t>예약을 실제로 진행하거나</a:t>
            </a:r>
            <a:r>
              <a:rPr lang="en-US" altLang="ko-KR" sz="105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</a:p>
          <a:p>
            <a:pPr algn="ctr">
              <a:lnSpc>
                <a:spcPct val="120000"/>
              </a:lnSpc>
            </a:pPr>
            <a:r>
              <a:rPr lang="ko-KR" altLang="en-US" sz="1050" dirty="0">
                <a:latin typeface="페이퍼로지 4 Regular" pitchFamily="2" charset="-127"/>
                <a:ea typeface="페이퍼로지 4 Regular" pitchFamily="2" charset="-127"/>
              </a:rPr>
              <a:t>전화</a:t>
            </a:r>
            <a:r>
              <a:rPr lang="en-US" altLang="ko-KR" sz="1050" dirty="0">
                <a:latin typeface="페이퍼로지 4 Regular" pitchFamily="2" charset="-127"/>
                <a:ea typeface="페이퍼로지 4 Regular" pitchFamily="2" charset="-127"/>
              </a:rPr>
              <a:t>/</a:t>
            </a:r>
            <a:r>
              <a:rPr lang="ko-KR" altLang="en-US" sz="1050" dirty="0" err="1">
                <a:latin typeface="페이퍼로지 4 Regular" pitchFamily="2" charset="-127"/>
                <a:ea typeface="페이퍼로지 4 Regular" pitchFamily="2" charset="-127"/>
              </a:rPr>
              <a:t>네이버톡톡</a:t>
            </a:r>
            <a:r>
              <a:rPr lang="ko-KR" altLang="en-US" sz="1050" dirty="0">
                <a:latin typeface="페이퍼로지 4 Regular" pitchFamily="2" charset="-127"/>
                <a:ea typeface="페이퍼로지 4 Regular" pitchFamily="2" charset="-127"/>
              </a:rPr>
              <a:t> 등으로 </a:t>
            </a:r>
            <a:endParaRPr lang="en-US" altLang="ko-KR" sz="1050" dirty="0">
              <a:latin typeface="페이퍼로지 4 Regular" pitchFamily="2" charset="-127"/>
              <a:ea typeface="페이퍼로지 4 Regular" pitchFamily="2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050" dirty="0">
                <a:latin typeface="페이퍼로지 4 Regular" pitchFamily="2" charset="-127"/>
                <a:ea typeface="페이퍼로지 4 Regular" pitchFamily="2" charset="-127"/>
              </a:rPr>
              <a:t>문의합니다</a:t>
            </a:r>
          </a:p>
          <a:p>
            <a:pPr algn="ctr">
              <a:lnSpc>
                <a:spcPct val="120000"/>
              </a:lnSpc>
            </a:pPr>
            <a:endParaRPr sz="1050" dirty="0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81" name="모서리가 둥근 직사각형 57">
            <a:extLst>
              <a:ext uri="{FF2B5EF4-FFF2-40B4-BE49-F238E27FC236}">
                <a16:creationId xmlns:a16="http://schemas.microsoft.com/office/drawing/2014/main" id="{D33CF4EB-006A-663B-C609-876ABEE876CC}"/>
              </a:ext>
            </a:extLst>
          </p:cNvPr>
          <p:cNvSpPr/>
          <p:nvPr/>
        </p:nvSpPr>
        <p:spPr>
          <a:xfrm>
            <a:off x="6267173" y="4771697"/>
            <a:ext cx="1537753" cy="1333217"/>
          </a:xfrm>
          <a:prstGeom prst="roundRect">
            <a:avLst>
              <a:gd name="adj" fmla="val 7716"/>
            </a:avLst>
          </a:prstGeom>
          <a:solidFill>
            <a:schemeClr val="bg1">
              <a:alpha val="70000"/>
            </a:schemeClr>
          </a:solidFill>
          <a:ln w="12700">
            <a:noFill/>
          </a:ln>
          <a:effectLst>
            <a:outerShdw blurRad="254000" sx="102000" sy="102000" algn="ctr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altLang="ko-KR" sz="1200" b="1" dirty="0">
              <a:solidFill>
                <a:schemeClr val="tx1">
                  <a:lumMod val="85000"/>
                  <a:lumOff val="15000"/>
                </a:schemeClr>
              </a:solidFill>
              <a:latin typeface="Paperlogy 6 SemiBold" pitchFamily="2" charset="-127"/>
              <a:ea typeface="Paperlogy 6 SemiBold" pitchFamily="2" charset="-127"/>
            </a:endParaRPr>
          </a:p>
        </p:txBody>
      </p:sp>
      <p:sp>
        <p:nvSpPr>
          <p:cNvPr id="82" name="Google Shape;342;p36">
            <a:extLst>
              <a:ext uri="{FF2B5EF4-FFF2-40B4-BE49-F238E27FC236}">
                <a16:creationId xmlns:a16="http://schemas.microsoft.com/office/drawing/2014/main" id="{ECE45550-D9F7-5D23-28C8-0DD103D452D1}"/>
              </a:ext>
            </a:extLst>
          </p:cNvPr>
          <p:cNvSpPr txBox="1"/>
          <p:nvPr/>
        </p:nvSpPr>
        <p:spPr>
          <a:xfrm>
            <a:off x="6413675" y="5105675"/>
            <a:ext cx="1294952" cy="66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sz="900" b="1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000" dirty="0">
                <a:latin typeface="페이퍼로지 7 Bold" pitchFamily="2" charset="-127"/>
                <a:ea typeface="페이퍼로지 7 Bold" pitchFamily="2" charset="-127"/>
              </a:rPr>
              <a:t>예약을 </a:t>
            </a:r>
            <a:r>
              <a:rPr lang="en-US" altLang="ko-KR" sz="1000" dirty="0">
                <a:latin typeface="페이퍼로지 7 Bold" pitchFamily="2" charset="-127"/>
                <a:ea typeface="페이퍼로지 7 Bold" pitchFamily="2" charset="-127"/>
              </a:rPr>
              <a:t>'</a:t>
            </a:r>
            <a:r>
              <a:rPr lang="ko-KR" altLang="en-US" sz="1000" dirty="0">
                <a:latin typeface="페이퍼로지 7 Bold" pitchFamily="2" charset="-127"/>
                <a:ea typeface="페이퍼로지 7 Bold" pitchFamily="2" charset="-127"/>
              </a:rPr>
              <a:t>쉽게</a:t>
            </a:r>
            <a:r>
              <a:rPr lang="en-US" altLang="ko-KR" sz="1000" dirty="0">
                <a:latin typeface="페이퍼로지 7 Bold" pitchFamily="2" charset="-127"/>
                <a:ea typeface="페이퍼로지 7 Bold" pitchFamily="2" charset="-127"/>
              </a:rPr>
              <a:t>, </a:t>
            </a:r>
            <a:r>
              <a:rPr lang="ko-KR" altLang="en-US" sz="1000" dirty="0">
                <a:latin typeface="페이퍼로지 7 Bold" pitchFamily="2" charset="-127"/>
                <a:ea typeface="페이퍼로지 7 Bold" pitchFamily="2" charset="-127"/>
              </a:rPr>
              <a:t>빠르게</a:t>
            </a:r>
            <a:r>
              <a:rPr lang="en-US" altLang="ko-KR" sz="1000" dirty="0">
                <a:latin typeface="페이퍼로지 7 Bold" pitchFamily="2" charset="-127"/>
                <a:ea typeface="페이퍼로지 7 Bold" pitchFamily="2" charset="-127"/>
              </a:rPr>
              <a:t>, </a:t>
            </a:r>
          </a:p>
          <a:p>
            <a:pPr algn="ctr">
              <a:lnSpc>
                <a:spcPct val="150000"/>
              </a:lnSpc>
              <a:defRPr sz="900" b="1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000" dirty="0">
                <a:latin typeface="페이퍼로지 7 Bold" pitchFamily="2" charset="-127"/>
                <a:ea typeface="페이퍼로지 7 Bold" pitchFamily="2" charset="-127"/>
              </a:rPr>
              <a:t>믿을 수 있게</a:t>
            </a:r>
            <a:r>
              <a:rPr lang="en-US" altLang="ko-KR" sz="1000" dirty="0">
                <a:latin typeface="페이퍼로지 7 Bold" pitchFamily="2" charset="-127"/>
                <a:ea typeface="페이퍼로지 7 Bold" pitchFamily="2" charset="-127"/>
              </a:rPr>
              <a:t>' </a:t>
            </a:r>
            <a:r>
              <a:rPr lang="ko-KR" altLang="en-US" sz="1000" dirty="0">
                <a:latin typeface="페이퍼로지 7 Bold" pitchFamily="2" charset="-127"/>
                <a:ea typeface="페이퍼로지 7 Bold" pitchFamily="2" charset="-127"/>
              </a:rPr>
              <a:t>유도하여 </a:t>
            </a:r>
            <a:endParaRPr lang="en-US" altLang="ko-KR" sz="1000" dirty="0">
              <a:latin typeface="페이퍼로지 7 Bold" pitchFamily="2" charset="-127"/>
              <a:ea typeface="페이퍼로지 7 Bold" pitchFamily="2" charset="-127"/>
            </a:endParaRPr>
          </a:p>
          <a:p>
            <a:pPr algn="ctr">
              <a:lnSpc>
                <a:spcPct val="150000"/>
              </a:lnSpc>
              <a:defRPr sz="900" b="1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000" dirty="0">
                <a:latin typeface="페이퍼로지 7 Bold" pitchFamily="2" charset="-127"/>
                <a:ea typeface="페이퍼로지 7 Bold" pitchFamily="2" charset="-127"/>
              </a:rPr>
              <a:t>이탈을 막습니다</a:t>
            </a:r>
            <a:endParaRPr sz="1100" dirty="0">
              <a:latin typeface="페이퍼로지 7 Bold" pitchFamily="2" charset="-127"/>
              <a:ea typeface="페이퍼로지 7 Bold" pitchFamily="2" charset="-127"/>
            </a:endParaRPr>
          </a:p>
        </p:txBody>
      </p: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58792315-419F-5DE3-4913-D83160EB41A3}"/>
              </a:ext>
            </a:extLst>
          </p:cNvPr>
          <p:cNvGrpSpPr/>
          <p:nvPr/>
        </p:nvGrpSpPr>
        <p:grpSpPr>
          <a:xfrm>
            <a:off x="7008994" y="4293086"/>
            <a:ext cx="145125" cy="264399"/>
            <a:chOff x="3740410" y="4343411"/>
            <a:chExt cx="100072" cy="145642"/>
          </a:xfrm>
          <a:gradFill>
            <a:gsLst>
              <a:gs pos="100000">
                <a:srgbClr val="187DFA">
                  <a:alpha val="0"/>
                </a:srgbClr>
              </a:gs>
              <a:gs pos="0">
                <a:srgbClr val="187DFA"/>
              </a:gs>
            </a:gsLst>
            <a:lin ang="16200000" scaled="0"/>
          </a:gradFill>
        </p:grpSpPr>
        <p:sp>
          <p:nvSpPr>
            <p:cNvPr id="78" name="자유형 61">
              <a:extLst>
                <a:ext uri="{FF2B5EF4-FFF2-40B4-BE49-F238E27FC236}">
                  <a16:creationId xmlns:a16="http://schemas.microsoft.com/office/drawing/2014/main" id="{E9D7D1D8-BBB0-8FF4-3CE0-B088885AA087}"/>
                </a:ext>
              </a:extLst>
            </p:cNvPr>
            <p:cNvSpPr/>
            <p:nvPr/>
          </p:nvSpPr>
          <p:spPr>
            <a:xfrm rot="5400000">
              <a:off x="3760513" y="4366196"/>
              <a:ext cx="59865" cy="100072"/>
            </a:xfrm>
            <a:custGeom>
              <a:avLst/>
              <a:gdLst>
                <a:gd name="connsiteX0" fmla="*/ 34610 w 92755"/>
                <a:gd name="connsiteY0" fmla="*/ 0 h 155053"/>
                <a:gd name="connsiteX1" fmla="*/ 0 w 92755"/>
                <a:gd name="connsiteY1" fmla="*/ 0 h 155053"/>
                <a:gd name="connsiteX2" fmla="*/ 58145 w 92755"/>
                <a:gd name="connsiteY2" fmla="*/ 77527 h 155053"/>
                <a:gd name="connsiteX3" fmla="*/ 0 w 92755"/>
                <a:gd name="connsiteY3" fmla="*/ 155054 h 155053"/>
                <a:gd name="connsiteX4" fmla="*/ 34610 w 92755"/>
                <a:gd name="connsiteY4" fmla="*/ 155054 h 155053"/>
                <a:gd name="connsiteX5" fmla="*/ 92755 w 92755"/>
                <a:gd name="connsiteY5" fmla="*/ 77527 h 155053"/>
                <a:gd name="connsiteX6" fmla="*/ 34610 w 92755"/>
                <a:gd name="connsiteY6" fmla="*/ 0 h 1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55" h="155053">
                  <a:moveTo>
                    <a:pt x="34610" y="0"/>
                  </a:moveTo>
                  <a:lnTo>
                    <a:pt x="0" y="0"/>
                  </a:lnTo>
                  <a:lnTo>
                    <a:pt x="58145" y="77527"/>
                  </a:lnTo>
                  <a:lnTo>
                    <a:pt x="0" y="155054"/>
                  </a:lnTo>
                  <a:lnTo>
                    <a:pt x="34610" y="155054"/>
                  </a:lnTo>
                  <a:lnTo>
                    <a:pt x="92755" y="77527"/>
                  </a:lnTo>
                  <a:lnTo>
                    <a:pt x="34610" y="0"/>
                  </a:lnTo>
                  <a:close/>
                </a:path>
              </a:pathLst>
            </a:custGeom>
            <a:grpFill/>
            <a:ln w="26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ore-KR" altLang="en-US" sz="1600"/>
            </a:p>
          </p:txBody>
        </p:sp>
        <p:sp>
          <p:nvSpPr>
            <p:cNvPr id="79" name="자유형 62">
              <a:extLst>
                <a:ext uri="{FF2B5EF4-FFF2-40B4-BE49-F238E27FC236}">
                  <a16:creationId xmlns:a16="http://schemas.microsoft.com/office/drawing/2014/main" id="{FEAAFBAC-E05D-B1FC-5EE4-A632504AFFF1}"/>
                </a:ext>
              </a:extLst>
            </p:cNvPr>
            <p:cNvSpPr/>
            <p:nvPr/>
          </p:nvSpPr>
          <p:spPr>
            <a:xfrm rot="5400000">
              <a:off x="3760513" y="4323308"/>
              <a:ext cx="59865" cy="100072"/>
            </a:xfrm>
            <a:custGeom>
              <a:avLst/>
              <a:gdLst>
                <a:gd name="connsiteX0" fmla="*/ 0 w 92755"/>
                <a:gd name="connsiteY0" fmla="*/ 155054 h 155053"/>
                <a:gd name="connsiteX1" fmla="*/ 34610 w 92755"/>
                <a:gd name="connsiteY1" fmla="*/ 155054 h 155053"/>
                <a:gd name="connsiteX2" fmla="*/ 92755 w 92755"/>
                <a:gd name="connsiteY2" fmla="*/ 77527 h 155053"/>
                <a:gd name="connsiteX3" fmla="*/ 34610 w 92755"/>
                <a:gd name="connsiteY3" fmla="*/ 0 h 155053"/>
                <a:gd name="connsiteX4" fmla="*/ 0 w 92755"/>
                <a:gd name="connsiteY4" fmla="*/ 0 h 155053"/>
                <a:gd name="connsiteX5" fmla="*/ 58145 w 92755"/>
                <a:gd name="connsiteY5" fmla="*/ 77527 h 155053"/>
                <a:gd name="connsiteX6" fmla="*/ 0 w 92755"/>
                <a:gd name="connsiteY6" fmla="*/ 155054 h 1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55" h="155053">
                  <a:moveTo>
                    <a:pt x="0" y="155054"/>
                  </a:moveTo>
                  <a:lnTo>
                    <a:pt x="34610" y="155054"/>
                  </a:lnTo>
                  <a:lnTo>
                    <a:pt x="92755" y="77527"/>
                  </a:lnTo>
                  <a:lnTo>
                    <a:pt x="34610" y="0"/>
                  </a:lnTo>
                  <a:lnTo>
                    <a:pt x="0" y="0"/>
                  </a:lnTo>
                  <a:lnTo>
                    <a:pt x="58145" y="77527"/>
                  </a:lnTo>
                  <a:lnTo>
                    <a:pt x="0" y="155054"/>
                  </a:lnTo>
                  <a:close/>
                </a:path>
              </a:pathLst>
            </a:custGeom>
            <a:grpFill/>
            <a:ln w="26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ore-KR" altLang="en-US" sz="1600"/>
            </a:p>
          </p:txBody>
        </p:sp>
        <p:sp>
          <p:nvSpPr>
            <p:cNvPr id="80" name="자유형 63">
              <a:extLst>
                <a:ext uri="{FF2B5EF4-FFF2-40B4-BE49-F238E27FC236}">
                  <a16:creationId xmlns:a16="http://schemas.microsoft.com/office/drawing/2014/main" id="{1F4AD151-68EE-DC09-D1A3-788C2FC49187}"/>
                </a:ext>
              </a:extLst>
            </p:cNvPr>
            <p:cNvSpPr/>
            <p:nvPr/>
          </p:nvSpPr>
          <p:spPr>
            <a:xfrm rot="5400000">
              <a:off x="3760513" y="4409085"/>
              <a:ext cx="59865" cy="100072"/>
            </a:xfrm>
            <a:custGeom>
              <a:avLst/>
              <a:gdLst>
                <a:gd name="connsiteX0" fmla="*/ 34610 w 92755"/>
                <a:gd name="connsiteY0" fmla="*/ 0 h 155053"/>
                <a:gd name="connsiteX1" fmla="*/ 0 w 92755"/>
                <a:gd name="connsiteY1" fmla="*/ 0 h 155053"/>
                <a:gd name="connsiteX2" fmla="*/ 58145 w 92755"/>
                <a:gd name="connsiteY2" fmla="*/ 77527 h 155053"/>
                <a:gd name="connsiteX3" fmla="*/ 0 w 92755"/>
                <a:gd name="connsiteY3" fmla="*/ 155054 h 155053"/>
                <a:gd name="connsiteX4" fmla="*/ 34610 w 92755"/>
                <a:gd name="connsiteY4" fmla="*/ 155054 h 155053"/>
                <a:gd name="connsiteX5" fmla="*/ 92755 w 92755"/>
                <a:gd name="connsiteY5" fmla="*/ 77527 h 155053"/>
                <a:gd name="connsiteX6" fmla="*/ 34610 w 92755"/>
                <a:gd name="connsiteY6" fmla="*/ 0 h 1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55" h="155053">
                  <a:moveTo>
                    <a:pt x="34610" y="0"/>
                  </a:moveTo>
                  <a:lnTo>
                    <a:pt x="0" y="0"/>
                  </a:lnTo>
                  <a:lnTo>
                    <a:pt x="58145" y="77527"/>
                  </a:lnTo>
                  <a:lnTo>
                    <a:pt x="0" y="155054"/>
                  </a:lnTo>
                  <a:lnTo>
                    <a:pt x="34610" y="155054"/>
                  </a:lnTo>
                  <a:lnTo>
                    <a:pt x="92755" y="77527"/>
                  </a:lnTo>
                  <a:lnTo>
                    <a:pt x="34610" y="0"/>
                  </a:lnTo>
                  <a:close/>
                </a:path>
              </a:pathLst>
            </a:custGeom>
            <a:grpFill/>
            <a:ln w="26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ore-KR" altLang="en-US" sz="1600"/>
            </a:p>
          </p:txBody>
        </p:sp>
      </p:grpSp>
      <p:sp>
        <p:nvSpPr>
          <p:cNvPr id="111" name="Rectangle: Rounded Corners 5">
            <a:extLst>
              <a:ext uri="{FF2B5EF4-FFF2-40B4-BE49-F238E27FC236}">
                <a16:creationId xmlns:a16="http://schemas.microsoft.com/office/drawing/2014/main" id="{BAEA68D0-CC35-7200-F9F0-856110C0E433}"/>
              </a:ext>
            </a:extLst>
          </p:cNvPr>
          <p:cNvSpPr/>
          <p:nvPr/>
        </p:nvSpPr>
        <p:spPr>
          <a:xfrm>
            <a:off x="8005522" y="3129410"/>
            <a:ext cx="1769325" cy="3250383"/>
          </a:xfrm>
          <a:prstGeom prst="roundRect">
            <a:avLst>
              <a:gd name="adj" fmla="val 569"/>
            </a:avLst>
          </a:pr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1200000" scaled="0"/>
          </a:gradFill>
          <a:ln w="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13" name="Google Shape;341;p36">
            <a:extLst>
              <a:ext uri="{FF2B5EF4-FFF2-40B4-BE49-F238E27FC236}">
                <a16:creationId xmlns:a16="http://schemas.microsoft.com/office/drawing/2014/main" id="{7EC2976C-0434-6BE0-D7CD-9762F1066D5C}"/>
              </a:ext>
            </a:extLst>
          </p:cNvPr>
          <p:cNvSpPr txBox="1"/>
          <p:nvPr/>
        </p:nvSpPr>
        <p:spPr>
          <a:xfrm>
            <a:off x="8005874" y="3428545"/>
            <a:ext cx="1757614" cy="366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63157"/>
              </a:lnSpc>
              <a:defRPr sz="9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ko-KR" altLang="en-US" sz="1050" dirty="0">
                <a:latin typeface="페이퍼로지 4 Regular" pitchFamily="2" charset="-127"/>
                <a:ea typeface="페이퍼로지 4 Regular" pitchFamily="2" charset="-127"/>
              </a:rPr>
              <a:t>병원에 실제로 내원해 진</a:t>
            </a:r>
            <a:endParaRPr lang="en-US" altLang="ko-KR" sz="1050" dirty="0">
              <a:latin typeface="페이퍼로지 4 Regular" pitchFamily="2" charset="-127"/>
              <a:ea typeface="페이퍼로지 4 Regular" pitchFamily="2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050" dirty="0">
                <a:latin typeface="페이퍼로지 4 Regular" pitchFamily="2" charset="-127"/>
                <a:ea typeface="페이퍼로지 4 Regular" pitchFamily="2" charset="-127"/>
              </a:rPr>
              <a:t>료를 받는 단계입니다</a:t>
            </a:r>
          </a:p>
        </p:txBody>
      </p:sp>
      <p:sp>
        <p:nvSpPr>
          <p:cNvPr id="119" name="모서리가 둥근 직사각형 57">
            <a:extLst>
              <a:ext uri="{FF2B5EF4-FFF2-40B4-BE49-F238E27FC236}">
                <a16:creationId xmlns:a16="http://schemas.microsoft.com/office/drawing/2014/main" id="{A7C36870-F4CE-5A1D-79D5-24F19DF0A4BC}"/>
              </a:ext>
            </a:extLst>
          </p:cNvPr>
          <p:cNvSpPr/>
          <p:nvPr/>
        </p:nvSpPr>
        <p:spPr>
          <a:xfrm>
            <a:off x="8060314" y="4771697"/>
            <a:ext cx="1537753" cy="1333217"/>
          </a:xfrm>
          <a:prstGeom prst="roundRect">
            <a:avLst>
              <a:gd name="adj" fmla="val 7716"/>
            </a:avLst>
          </a:prstGeom>
          <a:solidFill>
            <a:schemeClr val="bg1">
              <a:alpha val="70000"/>
            </a:schemeClr>
          </a:solidFill>
          <a:ln w="12700">
            <a:noFill/>
          </a:ln>
          <a:effectLst>
            <a:outerShdw blurRad="254000" sx="102000" sy="102000" algn="ctr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altLang="ko-KR" sz="1200" b="1" dirty="0">
              <a:solidFill>
                <a:schemeClr val="tx1">
                  <a:lumMod val="85000"/>
                  <a:lumOff val="15000"/>
                </a:schemeClr>
              </a:solidFill>
              <a:latin typeface="Paperlogy 6 SemiBold" pitchFamily="2" charset="-127"/>
              <a:ea typeface="Paperlogy 6 SemiBold" pitchFamily="2" charset="-127"/>
            </a:endParaRPr>
          </a:p>
        </p:txBody>
      </p:sp>
      <p:sp>
        <p:nvSpPr>
          <p:cNvPr id="120" name="Google Shape;342;p36">
            <a:extLst>
              <a:ext uri="{FF2B5EF4-FFF2-40B4-BE49-F238E27FC236}">
                <a16:creationId xmlns:a16="http://schemas.microsoft.com/office/drawing/2014/main" id="{5359164E-F8CE-1342-F675-C0B7AAA71724}"/>
              </a:ext>
            </a:extLst>
          </p:cNvPr>
          <p:cNvSpPr txBox="1"/>
          <p:nvPr/>
        </p:nvSpPr>
        <p:spPr>
          <a:xfrm>
            <a:off x="8206816" y="5105675"/>
            <a:ext cx="1294952" cy="66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sz="900" b="1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000" dirty="0">
                <a:latin typeface="페이퍼로지 7 Bold" pitchFamily="2" charset="-127"/>
                <a:ea typeface="페이퍼로지 7 Bold" pitchFamily="2" charset="-127"/>
              </a:rPr>
              <a:t>친절한 응대와 효율적인 진료 시스템으로 긍정적인 첫 경험을 제공합니다</a:t>
            </a:r>
            <a:endParaRPr sz="1100" dirty="0">
              <a:latin typeface="페이퍼로지 7 Bold" pitchFamily="2" charset="-127"/>
              <a:ea typeface="페이퍼로지 7 Bold" pitchFamily="2" charset="-127"/>
            </a:endParaRPr>
          </a:p>
        </p:txBody>
      </p:sp>
      <p:grpSp>
        <p:nvGrpSpPr>
          <p:cNvPr id="115" name="그룹 114">
            <a:extLst>
              <a:ext uri="{FF2B5EF4-FFF2-40B4-BE49-F238E27FC236}">
                <a16:creationId xmlns:a16="http://schemas.microsoft.com/office/drawing/2014/main" id="{073E6C46-E400-B2EC-F829-F3AB148CDCAD}"/>
              </a:ext>
            </a:extLst>
          </p:cNvPr>
          <p:cNvGrpSpPr/>
          <p:nvPr/>
        </p:nvGrpSpPr>
        <p:grpSpPr>
          <a:xfrm>
            <a:off x="8802135" y="4293086"/>
            <a:ext cx="145125" cy="264399"/>
            <a:chOff x="3740410" y="4343411"/>
            <a:chExt cx="100072" cy="145642"/>
          </a:xfrm>
          <a:gradFill>
            <a:gsLst>
              <a:gs pos="100000">
                <a:srgbClr val="187DFA">
                  <a:alpha val="0"/>
                </a:srgbClr>
              </a:gs>
              <a:gs pos="0">
                <a:srgbClr val="187DFA"/>
              </a:gs>
            </a:gsLst>
            <a:lin ang="16200000" scaled="0"/>
          </a:gradFill>
        </p:grpSpPr>
        <p:sp>
          <p:nvSpPr>
            <p:cNvPr id="116" name="자유형 61">
              <a:extLst>
                <a:ext uri="{FF2B5EF4-FFF2-40B4-BE49-F238E27FC236}">
                  <a16:creationId xmlns:a16="http://schemas.microsoft.com/office/drawing/2014/main" id="{027722C8-2D7B-5C4C-D578-CB933E196EC9}"/>
                </a:ext>
              </a:extLst>
            </p:cNvPr>
            <p:cNvSpPr/>
            <p:nvPr/>
          </p:nvSpPr>
          <p:spPr>
            <a:xfrm rot="5400000">
              <a:off x="3760513" y="4366196"/>
              <a:ext cx="59865" cy="100072"/>
            </a:xfrm>
            <a:custGeom>
              <a:avLst/>
              <a:gdLst>
                <a:gd name="connsiteX0" fmla="*/ 34610 w 92755"/>
                <a:gd name="connsiteY0" fmla="*/ 0 h 155053"/>
                <a:gd name="connsiteX1" fmla="*/ 0 w 92755"/>
                <a:gd name="connsiteY1" fmla="*/ 0 h 155053"/>
                <a:gd name="connsiteX2" fmla="*/ 58145 w 92755"/>
                <a:gd name="connsiteY2" fmla="*/ 77527 h 155053"/>
                <a:gd name="connsiteX3" fmla="*/ 0 w 92755"/>
                <a:gd name="connsiteY3" fmla="*/ 155054 h 155053"/>
                <a:gd name="connsiteX4" fmla="*/ 34610 w 92755"/>
                <a:gd name="connsiteY4" fmla="*/ 155054 h 155053"/>
                <a:gd name="connsiteX5" fmla="*/ 92755 w 92755"/>
                <a:gd name="connsiteY5" fmla="*/ 77527 h 155053"/>
                <a:gd name="connsiteX6" fmla="*/ 34610 w 92755"/>
                <a:gd name="connsiteY6" fmla="*/ 0 h 1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55" h="155053">
                  <a:moveTo>
                    <a:pt x="34610" y="0"/>
                  </a:moveTo>
                  <a:lnTo>
                    <a:pt x="0" y="0"/>
                  </a:lnTo>
                  <a:lnTo>
                    <a:pt x="58145" y="77527"/>
                  </a:lnTo>
                  <a:lnTo>
                    <a:pt x="0" y="155054"/>
                  </a:lnTo>
                  <a:lnTo>
                    <a:pt x="34610" y="155054"/>
                  </a:lnTo>
                  <a:lnTo>
                    <a:pt x="92755" y="77527"/>
                  </a:lnTo>
                  <a:lnTo>
                    <a:pt x="34610" y="0"/>
                  </a:lnTo>
                  <a:close/>
                </a:path>
              </a:pathLst>
            </a:custGeom>
            <a:grpFill/>
            <a:ln w="26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ore-KR" altLang="en-US" sz="1600"/>
            </a:p>
          </p:txBody>
        </p:sp>
        <p:sp>
          <p:nvSpPr>
            <p:cNvPr id="117" name="자유형 62">
              <a:extLst>
                <a:ext uri="{FF2B5EF4-FFF2-40B4-BE49-F238E27FC236}">
                  <a16:creationId xmlns:a16="http://schemas.microsoft.com/office/drawing/2014/main" id="{3CD65EB7-54CA-666E-F2E2-964EA63E31CB}"/>
                </a:ext>
              </a:extLst>
            </p:cNvPr>
            <p:cNvSpPr/>
            <p:nvPr/>
          </p:nvSpPr>
          <p:spPr>
            <a:xfrm rot="5400000">
              <a:off x="3760513" y="4323308"/>
              <a:ext cx="59865" cy="100072"/>
            </a:xfrm>
            <a:custGeom>
              <a:avLst/>
              <a:gdLst>
                <a:gd name="connsiteX0" fmla="*/ 0 w 92755"/>
                <a:gd name="connsiteY0" fmla="*/ 155054 h 155053"/>
                <a:gd name="connsiteX1" fmla="*/ 34610 w 92755"/>
                <a:gd name="connsiteY1" fmla="*/ 155054 h 155053"/>
                <a:gd name="connsiteX2" fmla="*/ 92755 w 92755"/>
                <a:gd name="connsiteY2" fmla="*/ 77527 h 155053"/>
                <a:gd name="connsiteX3" fmla="*/ 34610 w 92755"/>
                <a:gd name="connsiteY3" fmla="*/ 0 h 155053"/>
                <a:gd name="connsiteX4" fmla="*/ 0 w 92755"/>
                <a:gd name="connsiteY4" fmla="*/ 0 h 155053"/>
                <a:gd name="connsiteX5" fmla="*/ 58145 w 92755"/>
                <a:gd name="connsiteY5" fmla="*/ 77527 h 155053"/>
                <a:gd name="connsiteX6" fmla="*/ 0 w 92755"/>
                <a:gd name="connsiteY6" fmla="*/ 155054 h 1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55" h="155053">
                  <a:moveTo>
                    <a:pt x="0" y="155054"/>
                  </a:moveTo>
                  <a:lnTo>
                    <a:pt x="34610" y="155054"/>
                  </a:lnTo>
                  <a:lnTo>
                    <a:pt x="92755" y="77527"/>
                  </a:lnTo>
                  <a:lnTo>
                    <a:pt x="34610" y="0"/>
                  </a:lnTo>
                  <a:lnTo>
                    <a:pt x="0" y="0"/>
                  </a:lnTo>
                  <a:lnTo>
                    <a:pt x="58145" y="77527"/>
                  </a:lnTo>
                  <a:lnTo>
                    <a:pt x="0" y="155054"/>
                  </a:lnTo>
                  <a:close/>
                </a:path>
              </a:pathLst>
            </a:custGeom>
            <a:grpFill/>
            <a:ln w="26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ore-KR" altLang="en-US" sz="1600"/>
            </a:p>
          </p:txBody>
        </p:sp>
        <p:sp>
          <p:nvSpPr>
            <p:cNvPr id="118" name="자유형 63">
              <a:extLst>
                <a:ext uri="{FF2B5EF4-FFF2-40B4-BE49-F238E27FC236}">
                  <a16:creationId xmlns:a16="http://schemas.microsoft.com/office/drawing/2014/main" id="{598402CB-BECA-72DA-50F0-2387D9C5BC6A}"/>
                </a:ext>
              </a:extLst>
            </p:cNvPr>
            <p:cNvSpPr/>
            <p:nvPr/>
          </p:nvSpPr>
          <p:spPr>
            <a:xfrm rot="5400000">
              <a:off x="3760513" y="4409085"/>
              <a:ext cx="59865" cy="100072"/>
            </a:xfrm>
            <a:custGeom>
              <a:avLst/>
              <a:gdLst>
                <a:gd name="connsiteX0" fmla="*/ 34610 w 92755"/>
                <a:gd name="connsiteY0" fmla="*/ 0 h 155053"/>
                <a:gd name="connsiteX1" fmla="*/ 0 w 92755"/>
                <a:gd name="connsiteY1" fmla="*/ 0 h 155053"/>
                <a:gd name="connsiteX2" fmla="*/ 58145 w 92755"/>
                <a:gd name="connsiteY2" fmla="*/ 77527 h 155053"/>
                <a:gd name="connsiteX3" fmla="*/ 0 w 92755"/>
                <a:gd name="connsiteY3" fmla="*/ 155054 h 155053"/>
                <a:gd name="connsiteX4" fmla="*/ 34610 w 92755"/>
                <a:gd name="connsiteY4" fmla="*/ 155054 h 155053"/>
                <a:gd name="connsiteX5" fmla="*/ 92755 w 92755"/>
                <a:gd name="connsiteY5" fmla="*/ 77527 h 155053"/>
                <a:gd name="connsiteX6" fmla="*/ 34610 w 92755"/>
                <a:gd name="connsiteY6" fmla="*/ 0 h 1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55" h="155053">
                  <a:moveTo>
                    <a:pt x="34610" y="0"/>
                  </a:moveTo>
                  <a:lnTo>
                    <a:pt x="0" y="0"/>
                  </a:lnTo>
                  <a:lnTo>
                    <a:pt x="58145" y="77527"/>
                  </a:lnTo>
                  <a:lnTo>
                    <a:pt x="0" y="155054"/>
                  </a:lnTo>
                  <a:lnTo>
                    <a:pt x="34610" y="155054"/>
                  </a:lnTo>
                  <a:lnTo>
                    <a:pt x="92755" y="77527"/>
                  </a:lnTo>
                  <a:lnTo>
                    <a:pt x="34610" y="0"/>
                  </a:lnTo>
                  <a:close/>
                </a:path>
              </a:pathLst>
            </a:custGeom>
            <a:grpFill/>
            <a:ln w="26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ore-KR" altLang="en-US" sz="1600"/>
            </a:p>
          </p:txBody>
        </p:sp>
      </p:grpSp>
      <p:sp>
        <p:nvSpPr>
          <p:cNvPr id="124" name="Rectangle: Rounded Corners 5">
            <a:extLst>
              <a:ext uri="{FF2B5EF4-FFF2-40B4-BE49-F238E27FC236}">
                <a16:creationId xmlns:a16="http://schemas.microsoft.com/office/drawing/2014/main" id="{E5795131-1CF7-9717-0321-F84B45D9FB71}"/>
              </a:ext>
            </a:extLst>
          </p:cNvPr>
          <p:cNvSpPr/>
          <p:nvPr/>
        </p:nvSpPr>
        <p:spPr>
          <a:xfrm>
            <a:off x="9868309" y="3129410"/>
            <a:ext cx="1769325" cy="3250383"/>
          </a:xfrm>
          <a:prstGeom prst="roundRect">
            <a:avLst>
              <a:gd name="adj" fmla="val 569"/>
            </a:avLst>
          </a:pr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1200000" scaled="0"/>
          </a:gradFill>
          <a:ln w="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26" name="Google Shape;341;p36">
            <a:extLst>
              <a:ext uri="{FF2B5EF4-FFF2-40B4-BE49-F238E27FC236}">
                <a16:creationId xmlns:a16="http://schemas.microsoft.com/office/drawing/2014/main" id="{034D86CB-A34E-039C-D74C-8D976A27E50F}"/>
              </a:ext>
            </a:extLst>
          </p:cNvPr>
          <p:cNvSpPr txBox="1"/>
          <p:nvPr/>
        </p:nvSpPr>
        <p:spPr>
          <a:xfrm>
            <a:off x="9896942" y="3428545"/>
            <a:ext cx="1757614" cy="560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63157"/>
              </a:lnSpc>
              <a:defRPr sz="9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ko-KR" altLang="en-US" sz="1050" dirty="0">
                <a:latin typeface="페이퍼로지 4 Regular" pitchFamily="2" charset="-127"/>
                <a:ea typeface="페이퍼로지 4 Regular" pitchFamily="2" charset="-127"/>
              </a:rPr>
              <a:t>병원에 만족하고 </a:t>
            </a:r>
            <a:endParaRPr lang="en-US" altLang="ko-KR" sz="1050" dirty="0">
              <a:latin typeface="페이퍼로지 4 Regular" pitchFamily="2" charset="-127"/>
              <a:ea typeface="페이퍼로지 4 Regular" pitchFamily="2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050" dirty="0">
                <a:latin typeface="페이퍼로지 4 Regular" pitchFamily="2" charset="-127"/>
                <a:ea typeface="페이퍼로지 4 Regular" pitchFamily="2" charset="-127"/>
              </a:rPr>
              <a:t>재방문하거나</a:t>
            </a:r>
            <a:r>
              <a:rPr lang="en-US" altLang="ko-KR" sz="105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</a:p>
          <a:p>
            <a:pPr algn="ctr">
              <a:lnSpc>
                <a:spcPct val="120000"/>
              </a:lnSpc>
            </a:pPr>
            <a:r>
              <a:rPr lang="ko-KR" altLang="en-US" sz="1050" dirty="0">
                <a:latin typeface="페이퍼로지 4 Regular" pitchFamily="2" charset="-127"/>
                <a:ea typeface="페이퍼로지 4 Regular" pitchFamily="2" charset="-127"/>
              </a:rPr>
              <a:t>지인에게 </a:t>
            </a:r>
            <a:r>
              <a:rPr lang="en-US" altLang="ko-KR" sz="105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lang="ko-KR" altLang="en-US" sz="1050" dirty="0">
                <a:latin typeface="페이퍼로지 4 Regular" pitchFamily="2" charset="-127"/>
                <a:ea typeface="페이퍼로지 4 Regular" pitchFamily="2" charset="-127"/>
              </a:rPr>
              <a:t>추천하게 됩니다</a:t>
            </a:r>
          </a:p>
        </p:txBody>
      </p:sp>
      <p:sp>
        <p:nvSpPr>
          <p:cNvPr id="132" name="모서리가 둥근 직사각형 57">
            <a:extLst>
              <a:ext uri="{FF2B5EF4-FFF2-40B4-BE49-F238E27FC236}">
                <a16:creationId xmlns:a16="http://schemas.microsoft.com/office/drawing/2014/main" id="{487847D4-36A5-2D37-FD32-7CEFADF1BEDE}"/>
              </a:ext>
            </a:extLst>
          </p:cNvPr>
          <p:cNvSpPr/>
          <p:nvPr/>
        </p:nvSpPr>
        <p:spPr>
          <a:xfrm>
            <a:off x="9951382" y="4771697"/>
            <a:ext cx="1537753" cy="1333217"/>
          </a:xfrm>
          <a:prstGeom prst="roundRect">
            <a:avLst>
              <a:gd name="adj" fmla="val 7716"/>
            </a:avLst>
          </a:prstGeom>
          <a:solidFill>
            <a:schemeClr val="bg1">
              <a:alpha val="70000"/>
            </a:schemeClr>
          </a:solidFill>
          <a:ln w="12700">
            <a:noFill/>
          </a:ln>
          <a:effectLst>
            <a:outerShdw blurRad="254000" sx="102000" sy="102000" algn="ctr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altLang="ko-KR" sz="1200" b="1" dirty="0">
              <a:solidFill>
                <a:schemeClr val="tx1">
                  <a:lumMod val="85000"/>
                  <a:lumOff val="15000"/>
                </a:schemeClr>
              </a:solidFill>
              <a:latin typeface="Paperlogy 6 SemiBold" pitchFamily="2" charset="-127"/>
              <a:ea typeface="Paperlogy 6 SemiBold" pitchFamily="2" charset="-127"/>
            </a:endParaRPr>
          </a:p>
        </p:txBody>
      </p:sp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D6ED2FDC-2FE0-C804-C511-94C3A011E5FF}"/>
              </a:ext>
            </a:extLst>
          </p:cNvPr>
          <p:cNvGrpSpPr/>
          <p:nvPr/>
        </p:nvGrpSpPr>
        <p:grpSpPr>
          <a:xfrm>
            <a:off x="10693203" y="4293086"/>
            <a:ext cx="145125" cy="264399"/>
            <a:chOff x="3740410" y="4343411"/>
            <a:chExt cx="100072" cy="145642"/>
          </a:xfrm>
          <a:gradFill>
            <a:gsLst>
              <a:gs pos="100000">
                <a:srgbClr val="187DFA">
                  <a:alpha val="0"/>
                </a:srgbClr>
              </a:gs>
              <a:gs pos="0">
                <a:srgbClr val="187DFA"/>
              </a:gs>
            </a:gsLst>
            <a:lin ang="16200000" scaled="0"/>
          </a:gradFill>
        </p:grpSpPr>
        <p:sp>
          <p:nvSpPr>
            <p:cNvPr id="129" name="자유형 61">
              <a:extLst>
                <a:ext uri="{FF2B5EF4-FFF2-40B4-BE49-F238E27FC236}">
                  <a16:creationId xmlns:a16="http://schemas.microsoft.com/office/drawing/2014/main" id="{59361854-8FE0-60E3-06E9-EE4CC58B18E4}"/>
                </a:ext>
              </a:extLst>
            </p:cNvPr>
            <p:cNvSpPr/>
            <p:nvPr/>
          </p:nvSpPr>
          <p:spPr>
            <a:xfrm rot="5400000">
              <a:off x="3760513" y="4366196"/>
              <a:ext cx="59865" cy="100072"/>
            </a:xfrm>
            <a:custGeom>
              <a:avLst/>
              <a:gdLst>
                <a:gd name="connsiteX0" fmla="*/ 34610 w 92755"/>
                <a:gd name="connsiteY0" fmla="*/ 0 h 155053"/>
                <a:gd name="connsiteX1" fmla="*/ 0 w 92755"/>
                <a:gd name="connsiteY1" fmla="*/ 0 h 155053"/>
                <a:gd name="connsiteX2" fmla="*/ 58145 w 92755"/>
                <a:gd name="connsiteY2" fmla="*/ 77527 h 155053"/>
                <a:gd name="connsiteX3" fmla="*/ 0 w 92755"/>
                <a:gd name="connsiteY3" fmla="*/ 155054 h 155053"/>
                <a:gd name="connsiteX4" fmla="*/ 34610 w 92755"/>
                <a:gd name="connsiteY4" fmla="*/ 155054 h 155053"/>
                <a:gd name="connsiteX5" fmla="*/ 92755 w 92755"/>
                <a:gd name="connsiteY5" fmla="*/ 77527 h 155053"/>
                <a:gd name="connsiteX6" fmla="*/ 34610 w 92755"/>
                <a:gd name="connsiteY6" fmla="*/ 0 h 1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55" h="155053">
                  <a:moveTo>
                    <a:pt x="34610" y="0"/>
                  </a:moveTo>
                  <a:lnTo>
                    <a:pt x="0" y="0"/>
                  </a:lnTo>
                  <a:lnTo>
                    <a:pt x="58145" y="77527"/>
                  </a:lnTo>
                  <a:lnTo>
                    <a:pt x="0" y="155054"/>
                  </a:lnTo>
                  <a:lnTo>
                    <a:pt x="34610" y="155054"/>
                  </a:lnTo>
                  <a:lnTo>
                    <a:pt x="92755" y="77527"/>
                  </a:lnTo>
                  <a:lnTo>
                    <a:pt x="34610" y="0"/>
                  </a:lnTo>
                  <a:close/>
                </a:path>
              </a:pathLst>
            </a:custGeom>
            <a:grpFill/>
            <a:ln w="26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ore-KR" altLang="en-US" sz="1600"/>
            </a:p>
          </p:txBody>
        </p:sp>
        <p:sp>
          <p:nvSpPr>
            <p:cNvPr id="130" name="자유형 62">
              <a:extLst>
                <a:ext uri="{FF2B5EF4-FFF2-40B4-BE49-F238E27FC236}">
                  <a16:creationId xmlns:a16="http://schemas.microsoft.com/office/drawing/2014/main" id="{62C5A9F1-86D9-FB65-B851-49A9A828AF69}"/>
                </a:ext>
              </a:extLst>
            </p:cNvPr>
            <p:cNvSpPr/>
            <p:nvPr/>
          </p:nvSpPr>
          <p:spPr>
            <a:xfrm rot="5400000">
              <a:off x="3760513" y="4323308"/>
              <a:ext cx="59865" cy="100072"/>
            </a:xfrm>
            <a:custGeom>
              <a:avLst/>
              <a:gdLst>
                <a:gd name="connsiteX0" fmla="*/ 0 w 92755"/>
                <a:gd name="connsiteY0" fmla="*/ 155054 h 155053"/>
                <a:gd name="connsiteX1" fmla="*/ 34610 w 92755"/>
                <a:gd name="connsiteY1" fmla="*/ 155054 h 155053"/>
                <a:gd name="connsiteX2" fmla="*/ 92755 w 92755"/>
                <a:gd name="connsiteY2" fmla="*/ 77527 h 155053"/>
                <a:gd name="connsiteX3" fmla="*/ 34610 w 92755"/>
                <a:gd name="connsiteY3" fmla="*/ 0 h 155053"/>
                <a:gd name="connsiteX4" fmla="*/ 0 w 92755"/>
                <a:gd name="connsiteY4" fmla="*/ 0 h 155053"/>
                <a:gd name="connsiteX5" fmla="*/ 58145 w 92755"/>
                <a:gd name="connsiteY5" fmla="*/ 77527 h 155053"/>
                <a:gd name="connsiteX6" fmla="*/ 0 w 92755"/>
                <a:gd name="connsiteY6" fmla="*/ 155054 h 1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55" h="155053">
                  <a:moveTo>
                    <a:pt x="0" y="155054"/>
                  </a:moveTo>
                  <a:lnTo>
                    <a:pt x="34610" y="155054"/>
                  </a:lnTo>
                  <a:lnTo>
                    <a:pt x="92755" y="77527"/>
                  </a:lnTo>
                  <a:lnTo>
                    <a:pt x="34610" y="0"/>
                  </a:lnTo>
                  <a:lnTo>
                    <a:pt x="0" y="0"/>
                  </a:lnTo>
                  <a:lnTo>
                    <a:pt x="58145" y="77527"/>
                  </a:lnTo>
                  <a:lnTo>
                    <a:pt x="0" y="155054"/>
                  </a:lnTo>
                  <a:close/>
                </a:path>
              </a:pathLst>
            </a:custGeom>
            <a:grpFill/>
            <a:ln w="26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ore-KR" altLang="en-US" sz="1600"/>
            </a:p>
          </p:txBody>
        </p:sp>
        <p:sp>
          <p:nvSpPr>
            <p:cNvPr id="131" name="자유형 63">
              <a:extLst>
                <a:ext uri="{FF2B5EF4-FFF2-40B4-BE49-F238E27FC236}">
                  <a16:creationId xmlns:a16="http://schemas.microsoft.com/office/drawing/2014/main" id="{6567979F-3E32-2E94-E4A2-285D44B21300}"/>
                </a:ext>
              </a:extLst>
            </p:cNvPr>
            <p:cNvSpPr/>
            <p:nvPr/>
          </p:nvSpPr>
          <p:spPr>
            <a:xfrm rot="5400000">
              <a:off x="3760513" y="4409085"/>
              <a:ext cx="59865" cy="100072"/>
            </a:xfrm>
            <a:custGeom>
              <a:avLst/>
              <a:gdLst>
                <a:gd name="connsiteX0" fmla="*/ 34610 w 92755"/>
                <a:gd name="connsiteY0" fmla="*/ 0 h 155053"/>
                <a:gd name="connsiteX1" fmla="*/ 0 w 92755"/>
                <a:gd name="connsiteY1" fmla="*/ 0 h 155053"/>
                <a:gd name="connsiteX2" fmla="*/ 58145 w 92755"/>
                <a:gd name="connsiteY2" fmla="*/ 77527 h 155053"/>
                <a:gd name="connsiteX3" fmla="*/ 0 w 92755"/>
                <a:gd name="connsiteY3" fmla="*/ 155054 h 155053"/>
                <a:gd name="connsiteX4" fmla="*/ 34610 w 92755"/>
                <a:gd name="connsiteY4" fmla="*/ 155054 h 155053"/>
                <a:gd name="connsiteX5" fmla="*/ 92755 w 92755"/>
                <a:gd name="connsiteY5" fmla="*/ 77527 h 155053"/>
                <a:gd name="connsiteX6" fmla="*/ 34610 w 92755"/>
                <a:gd name="connsiteY6" fmla="*/ 0 h 1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755" h="155053">
                  <a:moveTo>
                    <a:pt x="34610" y="0"/>
                  </a:moveTo>
                  <a:lnTo>
                    <a:pt x="0" y="0"/>
                  </a:lnTo>
                  <a:lnTo>
                    <a:pt x="58145" y="77527"/>
                  </a:lnTo>
                  <a:lnTo>
                    <a:pt x="0" y="155054"/>
                  </a:lnTo>
                  <a:lnTo>
                    <a:pt x="34610" y="155054"/>
                  </a:lnTo>
                  <a:lnTo>
                    <a:pt x="92755" y="77527"/>
                  </a:lnTo>
                  <a:lnTo>
                    <a:pt x="34610" y="0"/>
                  </a:lnTo>
                  <a:close/>
                </a:path>
              </a:pathLst>
            </a:custGeom>
            <a:grpFill/>
            <a:ln w="26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ore-KR" altLang="en-US" sz="1600"/>
            </a:p>
          </p:txBody>
        </p:sp>
      </p:grpSp>
      <p:grpSp>
        <p:nvGrpSpPr>
          <p:cNvPr id="154" name="그룹 153">
            <a:extLst>
              <a:ext uri="{FF2B5EF4-FFF2-40B4-BE49-F238E27FC236}">
                <a16:creationId xmlns:a16="http://schemas.microsoft.com/office/drawing/2014/main" id="{7664710D-A011-D422-EB7D-7DBEE0D9720F}"/>
              </a:ext>
            </a:extLst>
          </p:cNvPr>
          <p:cNvGrpSpPr/>
          <p:nvPr/>
        </p:nvGrpSpPr>
        <p:grpSpPr>
          <a:xfrm>
            <a:off x="4178802" y="2505892"/>
            <a:ext cx="182330" cy="515178"/>
            <a:chOff x="4178802" y="2505892"/>
            <a:chExt cx="182330" cy="515178"/>
          </a:xfrm>
        </p:grpSpPr>
        <p:sp>
          <p:nvSpPr>
            <p:cNvPr id="148" name="갈매기형 수장[C] 110">
              <a:extLst>
                <a:ext uri="{FF2B5EF4-FFF2-40B4-BE49-F238E27FC236}">
                  <a16:creationId xmlns:a16="http://schemas.microsoft.com/office/drawing/2014/main" id="{F7C7AFD8-31C2-F583-8DB6-6E1EE5CC8BAB}"/>
                </a:ext>
              </a:extLst>
            </p:cNvPr>
            <p:cNvSpPr/>
            <p:nvPr/>
          </p:nvSpPr>
          <p:spPr>
            <a:xfrm>
              <a:off x="4178802" y="2507815"/>
              <a:ext cx="154210" cy="513255"/>
            </a:xfrm>
            <a:prstGeom prst="chevron">
              <a:avLst>
                <a:gd name="adj" fmla="val 7490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800" b="1">
                <a:solidFill>
                  <a:schemeClr val="tx1"/>
                </a:solidFill>
                <a:latin typeface="Pretendard Variable Black" panose="02000003000000020004" pitchFamily="2" charset="-127"/>
                <a:ea typeface="Pretendard Variable Black" panose="02000003000000020004" pitchFamily="2" charset="-127"/>
                <a:cs typeface="Pretendard Variable Black" panose="02000003000000020004" pitchFamily="2" charset="-127"/>
              </a:endParaRPr>
            </a:p>
          </p:txBody>
        </p:sp>
        <p:sp>
          <p:nvSpPr>
            <p:cNvPr id="153" name="갈매기형 수장[C] 110">
              <a:extLst>
                <a:ext uri="{FF2B5EF4-FFF2-40B4-BE49-F238E27FC236}">
                  <a16:creationId xmlns:a16="http://schemas.microsoft.com/office/drawing/2014/main" id="{B6FE2CF2-570A-C12A-62E3-4AC059FAC5E0}"/>
                </a:ext>
              </a:extLst>
            </p:cNvPr>
            <p:cNvSpPr/>
            <p:nvPr/>
          </p:nvSpPr>
          <p:spPr>
            <a:xfrm>
              <a:off x="4206922" y="2505892"/>
              <a:ext cx="154210" cy="513255"/>
            </a:xfrm>
            <a:prstGeom prst="chevron">
              <a:avLst>
                <a:gd name="adj" fmla="val 7490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800" b="1">
                <a:solidFill>
                  <a:schemeClr val="tx1"/>
                </a:solidFill>
                <a:latin typeface="Pretendard Variable Black" panose="02000003000000020004" pitchFamily="2" charset="-127"/>
                <a:ea typeface="Pretendard Variable Black" panose="02000003000000020004" pitchFamily="2" charset="-127"/>
                <a:cs typeface="Pretendard Variable Black" panose="02000003000000020004" pitchFamily="2" charset="-127"/>
              </a:endParaRPr>
            </a:p>
          </p:txBody>
        </p:sp>
      </p:grpSp>
      <p:grpSp>
        <p:nvGrpSpPr>
          <p:cNvPr id="155" name="그룹 154">
            <a:extLst>
              <a:ext uri="{FF2B5EF4-FFF2-40B4-BE49-F238E27FC236}">
                <a16:creationId xmlns:a16="http://schemas.microsoft.com/office/drawing/2014/main" id="{EF6276D4-59CD-69E7-DE9A-984C624E50C9}"/>
              </a:ext>
            </a:extLst>
          </p:cNvPr>
          <p:cNvGrpSpPr/>
          <p:nvPr/>
        </p:nvGrpSpPr>
        <p:grpSpPr>
          <a:xfrm>
            <a:off x="2319857" y="2491298"/>
            <a:ext cx="182330" cy="515178"/>
            <a:chOff x="4178802" y="2505892"/>
            <a:chExt cx="182330" cy="515178"/>
          </a:xfrm>
        </p:grpSpPr>
        <p:sp>
          <p:nvSpPr>
            <p:cNvPr id="156" name="갈매기형 수장[C] 110">
              <a:extLst>
                <a:ext uri="{FF2B5EF4-FFF2-40B4-BE49-F238E27FC236}">
                  <a16:creationId xmlns:a16="http://schemas.microsoft.com/office/drawing/2014/main" id="{4EF21A88-EED2-82BB-9AD0-889D443B2227}"/>
                </a:ext>
              </a:extLst>
            </p:cNvPr>
            <p:cNvSpPr/>
            <p:nvPr/>
          </p:nvSpPr>
          <p:spPr>
            <a:xfrm>
              <a:off x="4178802" y="2507815"/>
              <a:ext cx="154210" cy="513255"/>
            </a:xfrm>
            <a:prstGeom prst="chevron">
              <a:avLst>
                <a:gd name="adj" fmla="val 7490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800" b="1">
                <a:solidFill>
                  <a:schemeClr val="tx1"/>
                </a:solidFill>
                <a:latin typeface="Pretendard Variable Black" panose="02000003000000020004" pitchFamily="2" charset="-127"/>
                <a:ea typeface="Pretendard Variable Black" panose="02000003000000020004" pitchFamily="2" charset="-127"/>
                <a:cs typeface="Pretendard Variable Black" panose="02000003000000020004" pitchFamily="2" charset="-127"/>
              </a:endParaRPr>
            </a:p>
          </p:txBody>
        </p:sp>
        <p:sp>
          <p:nvSpPr>
            <p:cNvPr id="157" name="갈매기형 수장[C] 110">
              <a:extLst>
                <a:ext uri="{FF2B5EF4-FFF2-40B4-BE49-F238E27FC236}">
                  <a16:creationId xmlns:a16="http://schemas.microsoft.com/office/drawing/2014/main" id="{48ECCE09-3650-0F0A-DD78-11923306C445}"/>
                </a:ext>
              </a:extLst>
            </p:cNvPr>
            <p:cNvSpPr/>
            <p:nvPr/>
          </p:nvSpPr>
          <p:spPr>
            <a:xfrm>
              <a:off x="4206922" y="2505892"/>
              <a:ext cx="154210" cy="513255"/>
            </a:xfrm>
            <a:prstGeom prst="chevron">
              <a:avLst>
                <a:gd name="adj" fmla="val 7490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800" b="1">
                <a:solidFill>
                  <a:schemeClr val="tx1"/>
                </a:solidFill>
                <a:latin typeface="Pretendard Variable Black" panose="02000003000000020004" pitchFamily="2" charset="-127"/>
                <a:ea typeface="Pretendard Variable Black" panose="02000003000000020004" pitchFamily="2" charset="-127"/>
                <a:cs typeface="Pretendard Variable Black" panose="02000003000000020004" pitchFamily="2" charset="-127"/>
              </a:endParaRPr>
            </a:p>
          </p:txBody>
        </p:sp>
      </p:grpSp>
      <p:grpSp>
        <p:nvGrpSpPr>
          <p:cNvPr id="164" name="그룹 163">
            <a:extLst>
              <a:ext uri="{FF2B5EF4-FFF2-40B4-BE49-F238E27FC236}">
                <a16:creationId xmlns:a16="http://schemas.microsoft.com/office/drawing/2014/main" id="{7C8D8DDD-B0A8-CCBD-841B-0DBE0B1E2008}"/>
              </a:ext>
            </a:extLst>
          </p:cNvPr>
          <p:cNvGrpSpPr/>
          <p:nvPr/>
        </p:nvGrpSpPr>
        <p:grpSpPr>
          <a:xfrm>
            <a:off x="7896692" y="2482990"/>
            <a:ext cx="182330" cy="515178"/>
            <a:chOff x="4178802" y="2505892"/>
            <a:chExt cx="182330" cy="515178"/>
          </a:xfrm>
        </p:grpSpPr>
        <p:sp>
          <p:nvSpPr>
            <p:cNvPr id="165" name="갈매기형 수장[C] 110">
              <a:extLst>
                <a:ext uri="{FF2B5EF4-FFF2-40B4-BE49-F238E27FC236}">
                  <a16:creationId xmlns:a16="http://schemas.microsoft.com/office/drawing/2014/main" id="{B6D6E615-C86B-CAD6-30CB-970F3A801412}"/>
                </a:ext>
              </a:extLst>
            </p:cNvPr>
            <p:cNvSpPr/>
            <p:nvPr/>
          </p:nvSpPr>
          <p:spPr>
            <a:xfrm>
              <a:off x="4178802" y="2507815"/>
              <a:ext cx="154210" cy="513255"/>
            </a:xfrm>
            <a:prstGeom prst="chevron">
              <a:avLst>
                <a:gd name="adj" fmla="val 7490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800" b="1">
                <a:solidFill>
                  <a:schemeClr val="tx1"/>
                </a:solidFill>
                <a:latin typeface="Pretendard Variable Black" panose="02000003000000020004" pitchFamily="2" charset="-127"/>
                <a:ea typeface="Pretendard Variable Black" panose="02000003000000020004" pitchFamily="2" charset="-127"/>
                <a:cs typeface="Pretendard Variable Black" panose="02000003000000020004" pitchFamily="2" charset="-127"/>
              </a:endParaRPr>
            </a:p>
          </p:txBody>
        </p:sp>
        <p:sp>
          <p:nvSpPr>
            <p:cNvPr id="166" name="갈매기형 수장[C] 110">
              <a:extLst>
                <a:ext uri="{FF2B5EF4-FFF2-40B4-BE49-F238E27FC236}">
                  <a16:creationId xmlns:a16="http://schemas.microsoft.com/office/drawing/2014/main" id="{8B3BF116-5FFA-22BC-0097-3F52F54A5B5E}"/>
                </a:ext>
              </a:extLst>
            </p:cNvPr>
            <p:cNvSpPr/>
            <p:nvPr/>
          </p:nvSpPr>
          <p:spPr>
            <a:xfrm>
              <a:off x="4206922" y="2505892"/>
              <a:ext cx="154210" cy="513255"/>
            </a:xfrm>
            <a:prstGeom prst="chevron">
              <a:avLst>
                <a:gd name="adj" fmla="val 7490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800" b="1">
                <a:solidFill>
                  <a:schemeClr val="tx1"/>
                </a:solidFill>
                <a:latin typeface="Pretendard Variable Black" panose="02000003000000020004" pitchFamily="2" charset="-127"/>
                <a:ea typeface="Pretendard Variable Black" panose="02000003000000020004" pitchFamily="2" charset="-127"/>
                <a:cs typeface="Pretendard Variable Black" panose="02000003000000020004" pitchFamily="2" charset="-127"/>
              </a:endParaRPr>
            </a:p>
          </p:txBody>
        </p:sp>
      </p:grpSp>
      <p:grpSp>
        <p:nvGrpSpPr>
          <p:cNvPr id="167" name="그룹 166">
            <a:extLst>
              <a:ext uri="{FF2B5EF4-FFF2-40B4-BE49-F238E27FC236}">
                <a16:creationId xmlns:a16="http://schemas.microsoft.com/office/drawing/2014/main" id="{9967C049-5D43-B11E-CA2A-FB9C0AA609EC}"/>
              </a:ext>
            </a:extLst>
          </p:cNvPr>
          <p:cNvGrpSpPr/>
          <p:nvPr/>
        </p:nvGrpSpPr>
        <p:grpSpPr>
          <a:xfrm>
            <a:off x="6037747" y="2468396"/>
            <a:ext cx="182330" cy="515178"/>
            <a:chOff x="4178802" y="2505892"/>
            <a:chExt cx="182330" cy="515178"/>
          </a:xfrm>
        </p:grpSpPr>
        <p:sp>
          <p:nvSpPr>
            <p:cNvPr id="168" name="갈매기형 수장[C] 110">
              <a:extLst>
                <a:ext uri="{FF2B5EF4-FFF2-40B4-BE49-F238E27FC236}">
                  <a16:creationId xmlns:a16="http://schemas.microsoft.com/office/drawing/2014/main" id="{DFAAFC64-AE09-885F-BA84-1A6877D26845}"/>
                </a:ext>
              </a:extLst>
            </p:cNvPr>
            <p:cNvSpPr/>
            <p:nvPr/>
          </p:nvSpPr>
          <p:spPr>
            <a:xfrm>
              <a:off x="4178802" y="2507815"/>
              <a:ext cx="154210" cy="513255"/>
            </a:xfrm>
            <a:prstGeom prst="chevron">
              <a:avLst>
                <a:gd name="adj" fmla="val 7490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800" b="1">
                <a:solidFill>
                  <a:schemeClr val="tx1"/>
                </a:solidFill>
                <a:latin typeface="Pretendard Variable Black" panose="02000003000000020004" pitchFamily="2" charset="-127"/>
                <a:ea typeface="Pretendard Variable Black" panose="02000003000000020004" pitchFamily="2" charset="-127"/>
                <a:cs typeface="Pretendard Variable Black" panose="02000003000000020004" pitchFamily="2" charset="-127"/>
              </a:endParaRPr>
            </a:p>
          </p:txBody>
        </p:sp>
        <p:sp>
          <p:nvSpPr>
            <p:cNvPr id="169" name="갈매기형 수장[C] 110">
              <a:extLst>
                <a:ext uri="{FF2B5EF4-FFF2-40B4-BE49-F238E27FC236}">
                  <a16:creationId xmlns:a16="http://schemas.microsoft.com/office/drawing/2014/main" id="{DC2506BE-71C9-429C-3074-08B11B78F9E9}"/>
                </a:ext>
              </a:extLst>
            </p:cNvPr>
            <p:cNvSpPr/>
            <p:nvPr/>
          </p:nvSpPr>
          <p:spPr>
            <a:xfrm>
              <a:off x="4206922" y="2505892"/>
              <a:ext cx="154210" cy="513255"/>
            </a:xfrm>
            <a:prstGeom prst="chevron">
              <a:avLst>
                <a:gd name="adj" fmla="val 7490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800" b="1">
                <a:solidFill>
                  <a:schemeClr val="tx1"/>
                </a:solidFill>
                <a:latin typeface="Pretendard Variable Black" panose="02000003000000020004" pitchFamily="2" charset="-127"/>
                <a:ea typeface="Pretendard Variable Black" panose="02000003000000020004" pitchFamily="2" charset="-127"/>
                <a:cs typeface="Pretendard Variable Black" panose="02000003000000020004" pitchFamily="2" charset="-127"/>
              </a:endParaRPr>
            </a:p>
          </p:txBody>
        </p:sp>
      </p:grpSp>
      <p:grpSp>
        <p:nvGrpSpPr>
          <p:cNvPr id="170" name="그룹 169">
            <a:extLst>
              <a:ext uri="{FF2B5EF4-FFF2-40B4-BE49-F238E27FC236}">
                <a16:creationId xmlns:a16="http://schemas.microsoft.com/office/drawing/2014/main" id="{97C13202-4863-AFD8-5A19-19985D8DFB8B}"/>
              </a:ext>
            </a:extLst>
          </p:cNvPr>
          <p:cNvGrpSpPr/>
          <p:nvPr/>
        </p:nvGrpSpPr>
        <p:grpSpPr>
          <a:xfrm>
            <a:off x="9791492" y="2482990"/>
            <a:ext cx="182330" cy="515178"/>
            <a:chOff x="4178802" y="2505892"/>
            <a:chExt cx="182330" cy="515178"/>
          </a:xfrm>
        </p:grpSpPr>
        <p:sp>
          <p:nvSpPr>
            <p:cNvPr id="171" name="갈매기형 수장[C] 110">
              <a:extLst>
                <a:ext uri="{FF2B5EF4-FFF2-40B4-BE49-F238E27FC236}">
                  <a16:creationId xmlns:a16="http://schemas.microsoft.com/office/drawing/2014/main" id="{25B72204-723C-C449-1952-9629A14A9FF0}"/>
                </a:ext>
              </a:extLst>
            </p:cNvPr>
            <p:cNvSpPr/>
            <p:nvPr/>
          </p:nvSpPr>
          <p:spPr>
            <a:xfrm>
              <a:off x="4178802" y="2507815"/>
              <a:ext cx="154210" cy="513255"/>
            </a:xfrm>
            <a:prstGeom prst="chevron">
              <a:avLst>
                <a:gd name="adj" fmla="val 7490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800" b="1">
                <a:solidFill>
                  <a:schemeClr val="tx1"/>
                </a:solidFill>
                <a:latin typeface="Pretendard Variable Black" panose="02000003000000020004" pitchFamily="2" charset="-127"/>
                <a:ea typeface="Pretendard Variable Black" panose="02000003000000020004" pitchFamily="2" charset="-127"/>
                <a:cs typeface="Pretendard Variable Black" panose="02000003000000020004" pitchFamily="2" charset="-127"/>
              </a:endParaRPr>
            </a:p>
          </p:txBody>
        </p:sp>
        <p:sp>
          <p:nvSpPr>
            <p:cNvPr id="172" name="갈매기형 수장[C] 110">
              <a:extLst>
                <a:ext uri="{FF2B5EF4-FFF2-40B4-BE49-F238E27FC236}">
                  <a16:creationId xmlns:a16="http://schemas.microsoft.com/office/drawing/2014/main" id="{A42F1DC3-0AA8-C243-7305-8B3DEF9D84C1}"/>
                </a:ext>
              </a:extLst>
            </p:cNvPr>
            <p:cNvSpPr/>
            <p:nvPr/>
          </p:nvSpPr>
          <p:spPr>
            <a:xfrm>
              <a:off x="4206922" y="2505892"/>
              <a:ext cx="154210" cy="513255"/>
            </a:xfrm>
            <a:prstGeom prst="chevron">
              <a:avLst>
                <a:gd name="adj" fmla="val 7490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sz="800" b="1">
                <a:solidFill>
                  <a:schemeClr val="tx1"/>
                </a:solidFill>
                <a:latin typeface="Pretendard Variable Black" panose="02000003000000020004" pitchFamily="2" charset="-127"/>
                <a:ea typeface="Pretendard Variable Black" panose="02000003000000020004" pitchFamily="2" charset="-127"/>
                <a:cs typeface="Pretendard Variable Black" panose="02000003000000020004" pitchFamily="2" charset="-127"/>
              </a:endParaRPr>
            </a:p>
          </p:txBody>
        </p:sp>
      </p:grpSp>
      <p:sp>
        <p:nvSpPr>
          <p:cNvPr id="173" name="Google Shape;344;p36">
            <a:extLst>
              <a:ext uri="{FF2B5EF4-FFF2-40B4-BE49-F238E27FC236}">
                <a16:creationId xmlns:a16="http://schemas.microsoft.com/office/drawing/2014/main" id="{0EC8FC14-CE96-220B-B5B0-3FB5E3EDE6A3}"/>
              </a:ext>
            </a:extLst>
          </p:cNvPr>
          <p:cNvSpPr txBox="1"/>
          <p:nvPr/>
        </p:nvSpPr>
        <p:spPr>
          <a:xfrm>
            <a:off x="2647597" y="2617698"/>
            <a:ext cx="1315346" cy="210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9166"/>
              </a:lnSpc>
              <a:defRPr sz="1200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pPr algn="ctr"/>
            <a:r>
              <a:rPr dirty="0" err="1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관심</a:t>
            </a:r>
            <a:r>
              <a:rPr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 (Interest)</a:t>
            </a:r>
          </a:p>
        </p:txBody>
      </p:sp>
      <p:sp>
        <p:nvSpPr>
          <p:cNvPr id="174" name="Google Shape;348;p36">
            <a:extLst>
              <a:ext uri="{FF2B5EF4-FFF2-40B4-BE49-F238E27FC236}">
                <a16:creationId xmlns:a16="http://schemas.microsoft.com/office/drawing/2014/main" id="{C09574DA-69C7-8DD7-69ED-81ACA9DEFEF4}"/>
              </a:ext>
            </a:extLst>
          </p:cNvPr>
          <p:cNvSpPr txBox="1"/>
          <p:nvPr/>
        </p:nvSpPr>
        <p:spPr>
          <a:xfrm>
            <a:off x="4464155" y="2617698"/>
            <a:ext cx="1592158" cy="210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29166"/>
              </a:lnSpc>
              <a:defRPr sz="1200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pPr algn="ctr"/>
            <a:r>
              <a:rPr dirty="0" err="1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고려</a:t>
            </a:r>
            <a:r>
              <a:rPr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 (Consideration)</a:t>
            </a:r>
          </a:p>
        </p:txBody>
      </p:sp>
      <p:sp>
        <p:nvSpPr>
          <p:cNvPr id="175" name="Google Shape;352;p36">
            <a:extLst>
              <a:ext uri="{FF2B5EF4-FFF2-40B4-BE49-F238E27FC236}">
                <a16:creationId xmlns:a16="http://schemas.microsoft.com/office/drawing/2014/main" id="{0443586B-4326-C3A5-2515-D77B77FBBAA1}"/>
              </a:ext>
            </a:extLst>
          </p:cNvPr>
          <p:cNvSpPr txBox="1"/>
          <p:nvPr/>
        </p:nvSpPr>
        <p:spPr>
          <a:xfrm>
            <a:off x="6409911" y="2617698"/>
            <a:ext cx="1315346" cy="210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9166"/>
              </a:lnSpc>
              <a:defRPr sz="1200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pPr algn="ctr"/>
            <a:r>
              <a:rPr dirty="0" err="1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전환</a:t>
            </a:r>
            <a:r>
              <a:rPr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 (Conversion)</a:t>
            </a:r>
          </a:p>
        </p:txBody>
      </p:sp>
      <p:sp>
        <p:nvSpPr>
          <p:cNvPr id="176" name="Google Shape;356;p36">
            <a:extLst>
              <a:ext uri="{FF2B5EF4-FFF2-40B4-BE49-F238E27FC236}">
                <a16:creationId xmlns:a16="http://schemas.microsoft.com/office/drawing/2014/main" id="{D11F57A8-EDED-B289-3F47-39BBFD74D1EE}"/>
              </a:ext>
            </a:extLst>
          </p:cNvPr>
          <p:cNvSpPr txBox="1"/>
          <p:nvPr/>
        </p:nvSpPr>
        <p:spPr>
          <a:xfrm>
            <a:off x="8248647" y="2623926"/>
            <a:ext cx="1315345" cy="210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9166"/>
              </a:lnSpc>
              <a:defRPr sz="1200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pPr algn="ctr"/>
            <a:r>
              <a:rPr dirty="0" err="1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내원</a:t>
            </a:r>
            <a:r>
              <a:rPr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 (Visit)</a:t>
            </a:r>
          </a:p>
        </p:txBody>
      </p:sp>
      <p:sp>
        <p:nvSpPr>
          <p:cNvPr id="177" name="Google Shape;360;p36">
            <a:extLst>
              <a:ext uri="{FF2B5EF4-FFF2-40B4-BE49-F238E27FC236}">
                <a16:creationId xmlns:a16="http://schemas.microsoft.com/office/drawing/2014/main" id="{3118C659-1942-9762-AAE7-182198654460}"/>
              </a:ext>
            </a:extLst>
          </p:cNvPr>
          <p:cNvSpPr txBox="1"/>
          <p:nvPr/>
        </p:nvSpPr>
        <p:spPr>
          <a:xfrm>
            <a:off x="2639223" y="6396507"/>
            <a:ext cx="1315346" cy="245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9166"/>
              </a:lnSpc>
              <a:defRPr sz="1200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pPr algn="ctr"/>
            <a:r>
              <a:rPr sz="140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재방문 및 추천</a:t>
            </a:r>
          </a:p>
        </p:txBody>
      </p:sp>
      <p:sp>
        <p:nvSpPr>
          <p:cNvPr id="178" name="Google Shape;360;p36">
            <a:extLst>
              <a:ext uri="{FF2B5EF4-FFF2-40B4-BE49-F238E27FC236}">
                <a16:creationId xmlns:a16="http://schemas.microsoft.com/office/drawing/2014/main" id="{26B0438E-BFCB-8980-C313-0C7301B6D605}"/>
              </a:ext>
            </a:extLst>
          </p:cNvPr>
          <p:cNvSpPr txBox="1"/>
          <p:nvPr/>
        </p:nvSpPr>
        <p:spPr>
          <a:xfrm>
            <a:off x="10137054" y="2617698"/>
            <a:ext cx="1315346" cy="210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9166"/>
              </a:lnSpc>
              <a:defRPr sz="1200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pPr algn="ctr"/>
            <a:r>
              <a:rPr dirty="0" err="1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재방문</a:t>
            </a:r>
            <a:r>
              <a:rPr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 및 </a:t>
            </a:r>
            <a:r>
              <a:rPr dirty="0" err="1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추천</a:t>
            </a:r>
            <a:endParaRPr dirty="0">
              <a:solidFill>
                <a:schemeClr val="bg1"/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185" name="Google Shape;357;p36">
            <a:extLst>
              <a:ext uri="{FF2B5EF4-FFF2-40B4-BE49-F238E27FC236}">
                <a16:creationId xmlns:a16="http://schemas.microsoft.com/office/drawing/2014/main" id="{0F8A3B2B-5ED1-7DB4-FF46-790BB9E1B548}"/>
              </a:ext>
            </a:extLst>
          </p:cNvPr>
          <p:cNvSpPr txBox="1"/>
          <p:nvPr/>
        </p:nvSpPr>
        <p:spPr>
          <a:xfrm>
            <a:off x="1446704" y="10224040"/>
            <a:ext cx="10613829" cy="163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3157"/>
              </a:lnSpc>
              <a:defRPr sz="9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750" dirty="0" err="1"/>
              <a:t>병원에</a:t>
            </a:r>
            <a:r>
              <a:rPr sz="750" dirty="0"/>
              <a:t> </a:t>
            </a:r>
            <a:r>
              <a:rPr sz="750" dirty="0" err="1"/>
              <a:t>실제로</a:t>
            </a:r>
            <a:r>
              <a:rPr sz="750" dirty="0"/>
              <a:t> </a:t>
            </a:r>
            <a:r>
              <a:rPr sz="750" dirty="0" err="1"/>
              <a:t>내원해</a:t>
            </a:r>
            <a:r>
              <a:rPr sz="750" dirty="0"/>
              <a:t> </a:t>
            </a:r>
            <a:r>
              <a:rPr sz="750" dirty="0" err="1"/>
              <a:t>진료를</a:t>
            </a:r>
            <a:r>
              <a:rPr sz="750" dirty="0"/>
              <a:t> </a:t>
            </a:r>
            <a:r>
              <a:rPr sz="750" dirty="0" err="1"/>
              <a:t>받는</a:t>
            </a:r>
            <a:r>
              <a:rPr sz="750" dirty="0"/>
              <a:t> </a:t>
            </a:r>
            <a:r>
              <a:rPr sz="750" dirty="0" err="1"/>
              <a:t>단계입니다</a:t>
            </a:r>
            <a:endParaRPr sz="750" dirty="0"/>
          </a:p>
        </p:txBody>
      </p:sp>
      <p:sp>
        <p:nvSpPr>
          <p:cNvPr id="186" name="Google Shape;358;p36">
            <a:extLst>
              <a:ext uri="{FF2B5EF4-FFF2-40B4-BE49-F238E27FC236}">
                <a16:creationId xmlns:a16="http://schemas.microsoft.com/office/drawing/2014/main" id="{3B8921E8-BDA3-16F2-D70B-D316C220842E}"/>
              </a:ext>
            </a:extLst>
          </p:cNvPr>
          <p:cNvSpPr txBox="1"/>
          <p:nvPr/>
        </p:nvSpPr>
        <p:spPr>
          <a:xfrm>
            <a:off x="1446704" y="10455518"/>
            <a:ext cx="10613829" cy="163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63157"/>
              </a:lnSpc>
              <a:defRPr sz="900" b="1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750" dirty="0" err="1"/>
              <a:t>전략</a:t>
            </a:r>
            <a:r>
              <a:rPr sz="750" dirty="0"/>
              <a:t>: </a:t>
            </a:r>
            <a:r>
              <a:rPr sz="750" dirty="0" err="1"/>
              <a:t>친절한</a:t>
            </a:r>
            <a:r>
              <a:rPr sz="750" dirty="0"/>
              <a:t> </a:t>
            </a:r>
            <a:r>
              <a:rPr sz="750" dirty="0" err="1"/>
              <a:t>응대와</a:t>
            </a:r>
            <a:r>
              <a:rPr sz="750" dirty="0"/>
              <a:t> </a:t>
            </a:r>
            <a:r>
              <a:rPr sz="750" dirty="0" err="1"/>
              <a:t>효율적인</a:t>
            </a:r>
            <a:r>
              <a:rPr sz="750" dirty="0"/>
              <a:t> </a:t>
            </a:r>
            <a:r>
              <a:rPr sz="750" dirty="0" err="1"/>
              <a:t>진료</a:t>
            </a:r>
            <a:r>
              <a:rPr sz="750" dirty="0"/>
              <a:t> </a:t>
            </a:r>
            <a:r>
              <a:rPr sz="750" dirty="0" err="1"/>
              <a:t>시스템으로</a:t>
            </a:r>
            <a:r>
              <a:rPr sz="750" dirty="0"/>
              <a:t> </a:t>
            </a:r>
            <a:r>
              <a:rPr sz="750" dirty="0" err="1"/>
              <a:t>긍정적인</a:t>
            </a:r>
            <a:r>
              <a:rPr sz="750" dirty="0"/>
              <a:t> 첫 </a:t>
            </a:r>
            <a:r>
              <a:rPr sz="750" dirty="0" err="1"/>
              <a:t>경험을</a:t>
            </a:r>
            <a:r>
              <a:rPr sz="750" dirty="0"/>
              <a:t> </a:t>
            </a:r>
            <a:r>
              <a:rPr sz="750" dirty="0" err="1"/>
              <a:t>제공합니다</a:t>
            </a:r>
            <a:endParaRPr sz="750" dirty="0"/>
          </a:p>
        </p:txBody>
      </p:sp>
      <p:sp>
        <p:nvSpPr>
          <p:cNvPr id="187" name="Google Shape;361;p36">
            <a:extLst>
              <a:ext uri="{FF2B5EF4-FFF2-40B4-BE49-F238E27FC236}">
                <a16:creationId xmlns:a16="http://schemas.microsoft.com/office/drawing/2014/main" id="{47E7DA19-779B-6F60-B2CE-77A25348A6EC}"/>
              </a:ext>
            </a:extLst>
          </p:cNvPr>
          <p:cNvSpPr txBox="1"/>
          <p:nvPr/>
        </p:nvSpPr>
        <p:spPr>
          <a:xfrm>
            <a:off x="1444521" y="11157291"/>
            <a:ext cx="10771686" cy="163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3157"/>
              </a:lnSpc>
              <a:defRPr sz="9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750"/>
              <a:t>병원에 만족하고 재방문하거나, 지인에게 추천하게 됩니다</a:t>
            </a:r>
          </a:p>
        </p:txBody>
      </p:sp>
      <p:sp>
        <p:nvSpPr>
          <p:cNvPr id="188" name="Google Shape;362;p36">
            <a:extLst>
              <a:ext uri="{FF2B5EF4-FFF2-40B4-BE49-F238E27FC236}">
                <a16:creationId xmlns:a16="http://schemas.microsoft.com/office/drawing/2014/main" id="{8884D63B-91FE-7BBF-D955-2F68782CAF5C}"/>
              </a:ext>
            </a:extLst>
          </p:cNvPr>
          <p:cNvSpPr txBox="1"/>
          <p:nvPr/>
        </p:nvSpPr>
        <p:spPr>
          <a:xfrm>
            <a:off x="1444521" y="11388768"/>
            <a:ext cx="10771686" cy="163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63157"/>
              </a:lnSpc>
              <a:defRPr sz="900" b="1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750"/>
              <a:t>전략: 지속적인 관계 유지를 통해 충성도 높은 고객으로 전환시킵니다</a:t>
            </a:r>
          </a:p>
        </p:txBody>
      </p:sp>
      <p:sp>
        <p:nvSpPr>
          <p:cNvPr id="191" name="Google Shape;342;p36">
            <a:extLst>
              <a:ext uri="{FF2B5EF4-FFF2-40B4-BE49-F238E27FC236}">
                <a16:creationId xmlns:a16="http://schemas.microsoft.com/office/drawing/2014/main" id="{92182DA6-A37F-2D54-4AD2-560D4E7970D0}"/>
              </a:ext>
            </a:extLst>
          </p:cNvPr>
          <p:cNvSpPr txBox="1"/>
          <p:nvPr/>
        </p:nvSpPr>
        <p:spPr>
          <a:xfrm>
            <a:off x="10118288" y="5097867"/>
            <a:ext cx="1294952" cy="66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 sz="900" b="1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000" dirty="0">
                <a:latin typeface="페이퍼로지 7 Bold" pitchFamily="2" charset="-127"/>
                <a:ea typeface="페이퍼로지 7 Bold" pitchFamily="2" charset="-127"/>
              </a:rPr>
              <a:t>지속적인 관계 유지를 </a:t>
            </a:r>
            <a:endParaRPr lang="en-US" altLang="ko-KR" sz="1000" dirty="0">
              <a:latin typeface="페이퍼로지 7 Bold" pitchFamily="2" charset="-127"/>
              <a:ea typeface="페이퍼로지 7 Bold" pitchFamily="2" charset="-127"/>
            </a:endParaRPr>
          </a:p>
          <a:p>
            <a:pPr algn="ctr">
              <a:lnSpc>
                <a:spcPct val="150000"/>
              </a:lnSpc>
              <a:defRPr sz="900" b="1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000" dirty="0">
                <a:latin typeface="페이퍼로지 7 Bold" pitchFamily="2" charset="-127"/>
                <a:ea typeface="페이퍼로지 7 Bold" pitchFamily="2" charset="-127"/>
              </a:rPr>
              <a:t>통해 충성도 높은</a:t>
            </a:r>
            <a:endParaRPr lang="en-US" altLang="ko-KR" sz="1000" dirty="0">
              <a:latin typeface="페이퍼로지 7 Bold" pitchFamily="2" charset="-127"/>
              <a:ea typeface="페이퍼로지 7 Bold" pitchFamily="2" charset="-127"/>
            </a:endParaRPr>
          </a:p>
          <a:p>
            <a:pPr algn="ctr">
              <a:lnSpc>
                <a:spcPct val="150000"/>
              </a:lnSpc>
              <a:defRPr sz="900" b="1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000" dirty="0">
                <a:latin typeface="페이퍼로지 7 Bold" pitchFamily="2" charset="-127"/>
                <a:ea typeface="페이퍼로지 7 Bold" pitchFamily="2" charset="-127"/>
              </a:rPr>
              <a:t> 고객으로 전환시킵니다</a:t>
            </a:r>
            <a:endParaRPr sz="1100" dirty="0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192" name="Object 3">
            <a:extLst>
              <a:ext uri="{FF2B5EF4-FFF2-40B4-BE49-F238E27FC236}">
                <a16:creationId xmlns:a16="http://schemas.microsoft.com/office/drawing/2014/main" id="{312DF2A7-FB41-0EF5-5617-581450C0BB00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03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서비스 안내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9691140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78">
            <a:extLst>
              <a:ext uri="{FF2B5EF4-FFF2-40B4-BE49-F238E27FC236}">
                <a16:creationId xmlns:a16="http://schemas.microsoft.com/office/drawing/2014/main" id="{105CE494-3BAF-E47F-EE31-C71F92C14E76}"/>
              </a:ext>
            </a:extLst>
          </p:cNvPr>
          <p:cNvSpPr/>
          <p:nvPr/>
        </p:nvSpPr>
        <p:spPr>
          <a:xfrm flipH="1">
            <a:off x="1122185" y="2818480"/>
            <a:ext cx="2554638" cy="61818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79000">
                <a:schemeClr val="bg1">
                  <a:lumMod val="9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23" name="Rectangle 31">
            <a:extLst>
              <a:ext uri="{FF2B5EF4-FFF2-40B4-BE49-F238E27FC236}">
                <a16:creationId xmlns:a16="http://schemas.microsoft.com/office/drawing/2014/main" id="{C1659955-6F98-0E53-0E4D-018EA3D92487}"/>
              </a:ext>
            </a:extLst>
          </p:cNvPr>
          <p:cNvSpPr/>
          <p:nvPr/>
        </p:nvSpPr>
        <p:spPr>
          <a:xfrm flipH="1">
            <a:off x="670560" y="3019851"/>
            <a:ext cx="2303469" cy="215444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lang="ko-KR" altLang="en-US" sz="1400" dirty="0" err="1">
                <a:latin typeface="페이퍼로지 5 Medium" pitchFamily="2" charset="-127"/>
                <a:ea typeface="페이퍼로지 5 Medium" pitchFamily="2" charset="-127"/>
              </a:rPr>
              <a:t>네이버플레이스</a:t>
            </a:r>
            <a:r>
              <a:rPr lang="ko-KR" altLang="en-US" sz="14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lang="en-US" altLang="ko-KR" sz="1400" dirty="0">
                <a:latin typeface="페이퍼로지 5 Medium" pitchFamily="2" charset="-127"/>
                <a:ea typeface="페이퍼로지 5 Medium" pitchFamily="2" charset="-127"/>
              </a:rPr>
              <a:t>&amp; </a:t>
            </a:r>
            <a:r>
              <a:rPr lang="ko-KR" altLang="en-US" sz="1400" dirty="0">
                <a:latin typeface="페이퍼로지 5 Medium" pitchFamily="2" charset="-127"/>
                <a:ea typeface="페이퍼로지 5 Medium" pitchFamily="2" charset="-127"/>
              </a:rPr>
              <a:t>검색 최적화</a:t>
            </a:r>
          </a:p>
        </p:txBody>
      </p:sp>
      <p:sp>
        <p:nvSpPr>
          <p:cNvPr id="24" name="Oval 28">
            <a:extLst>
              <a:ext uri="{FF2B5EF4-FFF2-40B4-BE49-F238E27FC236}">
                <a16:creationId xmlns:a16="http://schemas.microsoft.com/office/drawing/2014/main" id="{8FBCD524-758B-5136-2165-6B7BEE3C53CB}"/>
              </a:ext>
            </a:extLst>
          </p:cNvPr>
          <p:cNvSpPr/>
          <p:nvPr/>
        </p:nvSpPr>
        <p:spPr>
          <a:xfrm flipH="1">
            <a:off x="3126431" y="2883420"/>
            <a:ext cx="488306" cy="4883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25" name="Rectangle: Rounded Corners 78">
            <a:extLst>
              <a:ext uri="{FF2B5EF4-FFF2-40B4-BE49-F238E27FC236}">
                <a16:creationId xmlns:a16="http://schemas.microsoft.com/office/drawing/2014/main" id="{F6BBE34E-B1AC-0F58-70F8-7264F6CC6DAC}"/>
              </a:ext>
            </a:extLst>
          </p:cNvPr>
          <p:cNvSpPr/>
          <p:nvPr/>
        </p:nvSpPr>
        <p:spPr>
          <a:xfrm flipH="1">
            <a:off x="1122185" y="4280678"/>
            <a:ext cx="2554638" cy="61818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79000">
                <a:schemeClr val="bg1">
                  <a:lumMod val="9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26" name="Rectangle 31">
            <a:extLst>
              <a:ext uri="{FF2B5EF4-FFF2-40B4-BE49-F238E27FC236}">
                <a16:creationId xmlns:a16="http://schemas.microsoft.com/office/drawing/2014/main" id="{FC992085-4555-C029-91E3-5378B4670FBA}"/>
              </a:ext>
            </a:extLst>
          </p:cNvPr>
          <p:cNvSpPr/>
          <p:nvPr/>
        </p:nvSpPr>
        <p:spPr>
          <a:xfrm flipH="1">
            <a:off x="670560" y="4482050"/>
            <a:ext cx="2303469" cy="215444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lang="ko-KR" altLang="en-US" sz="1400" dirty="0">
                <a:latin typeface="페이퍼로지 5 Medium" pitchFamily="2" charset="-127"/>
                <a:ea typeface="페이퍼로지 5 Medium" pitchFamily="2" charset="-127"/>
              </a:rPr>
              <a:t>유튜브 </a:t>
            </a:r>
            <a:r>
              <a:rPr lang="ko-KR" altLang="en-US" sz="1400" dirty="0" err="1">
                <a:latin typeface="페이퍼로지 5 Medium" pitchFamily="2" charset="-127"/>
                <a:ea typeface="페이퍼로지 5 Medium" pitchFamily="2" charset="-127"/>
              </a:rPr>
              <a:t>숏폼</a:t>
            </a:r>
            <a:r>
              <a:rPr lang="ko-KR" altLang="en-US" sz="1400" dirty="0">
                <a:latin typeface="페이퍼로지 5 Medium" pitchFamily="2" charset="-127"/>
                <a:ea typeface="페이퍼로지 5 Medium" pitchFamily="2" charset="-127"/>
              </a:rPr>
              <a:t> 패키지</a:t>
            </a:r>
          </a:p>
        </p:txBody>
      </p:sp>
      <p:sp>
        <p:nvSpPr>
          <p:cNvPr id="27" name="Oval 31">
            <a:extLst>
              <a:ext uri="{FF2B5EF4-FFF2-40B4-BE49-F238E27FC236}">
                <a16:creationId xmlns:a16="http://schemas.microsoft.com/office/drawing/2014/main" id="{CA65C0DA-6F71-B38B-FC6D-112BD532C9FB}"/>
              </a:ext>
            </a:extLst>
          </p:cNvPr>
          <p:cNvSpPr/>
          <p:nvPr/>
        </p:nvSpPr>
        <p:spPr>
          <a:xfrm flipH="1">
            <a:off x="3126431" y="4345618"/>
            <a:ext cx="488306" cy="4883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28" name="Rectangle: Rounded Corners 78">
            <a:extLst>
              <a:ext uri="{FF2B5EF4-FFF2-40B4-BE49-F238E27FC236}">
                <a16:creationId xmlns:a16="http://schemas.microsoft.com/office/drawing/2014/main" id="{CCA0AF4E-5903-0F1A-6F75-AF36DC7242B2}"/>
              </a:ext>
            </a:extLst>
          </p:cNvPr>
          <p:cNvSpPr/>
          <p:nvPr/>
        </p:nvSpPr>
        <p:spPr>
          <a:xfrm flipH="1">
            <a:off x="1122185" y="5640720"/>
            <a:ext cx="2554638" cy="61818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79000">
                <a:schemeClr val="bg1">
                  <a:lumMod val="9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29" name="Rectangle 31">
            <a:extLst>
              <a:ext uri="{FF2B5EF4-FFF2-40B4-BE49-F238E27FC236}">
                <a16:creationId xmlns:a16="http://schemas.microsoft.com/office/drawing/2014/main" id="{22CF91B9-7DA5-A573-304A-3437F0D80DDE}"/>
              </a:ext>
            </a:extLst>
          </p:cNvPr>
          <p:cNvSpPr/>
          <p:nvPr/>
        </p:nvSpPr>
        <p:spPr>
          <a:xfrm flipH="1">
            <a:off x="670560" y="5842090"/>
            <a:ext cx="2303469" cy="215444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anchor="ctr">
            <a:spAutoFit/>
          </a:bodyPr>
          <a:lstStyle/>
          <a:p>
            <a:pPr algn="r"/>
            <a:r>
              <a:rPr lang="ko-KR" altLang="en-US" sz="1400" dirty="0">
                <a:latin typeface="페이퍼로지 5 Medium" pitchFamily="2" charset="-127"/>
                <a:ea typeface="페이퍼로지 5 Medium" pitchFamily="2" charset="-127"/>
              </a:rPr>
              <a:t>홈페이지 </a:t>
            </a:r>
            <a:r>
              <a:rPr lang="en-US" altLang="ko-KR" sz="1400" dirty="0">
                <a:latin typeface="페이퍼로지 5 Medium" pitchFamily="2" charset="-127"/>
                <a:ea typeface="페이퍼로지 5 Medium" pitchFamily="2" charset="-127"/>
              </a:rPr>
              <a:t>&amp; </a:t>
            </a:r>
            <a:r>
              <a:rPr lang="ko-KR" altLang="en-US" sz="1400" dirty="0">
                <a:latin typeface="페이퍼로지 5 Medium" pitchFamily="2" charset="-127"/>
                <a:ea typeface="페이퍼로지 5 Medium" pitchFamily="2" charset="-127"/>
              </a:rPr>
              <a:t>랜딩페이지 제작</a:t>
            </a:r>
          </a:p>
        </p:txBody>
      </p:sp>
      <p:sp>
        <p:nvSpPr>
          <p:cNvPr id="30" name="Oval 34">
            <a:extLst>
              <a:ext uri="{FF2B5EF4-FFF2-40B4-BE49-F238E27FC236}">
                <a16:creationId xmlns:a16="http://schemas.microsoft.com/office/drawing/2014/main" id="{B4FDE193-98A2-2DF1-E47E-4A856F88DAE2}"/>
              </a:ext>
            </a:extLst>
          </p:cNvPr>
          <p:cNvSpPr/>
          <p:nvPr/>
        </p:nvSpPr>
        <p:spPr>
          <a:xfrm flipH="1">
            <a:off x="3126431" y="5705659"/>
            <a:ext cx="488306" cy="4883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31" name="Rectangle 31">
            <a:extLst>
              <a:ext uri="{FF2B5EF4-FFF2-40B4-BE49-F238E27FC236}">
                <a16:creationId xmlns:a16="http://schemas.microsoft.com/office/drawing/2014/main" id="{62B69565-8F6D-7DD2-8C75-3744E9B2BEB1}"/>
              </a:ext>
            </a:extLst>
          </p:cNvPr>
          <p:cNvSpPr/>
          <p:nvPr/>
        </p:nvSpPr>
        <p:spPr>
          <a:xfrm flipH="1">
            <a:off x="3155124" y="3035238"/>
            <a:ext cx="430919" cy="184666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7 Bold" pitchFamily="2" charset="-127"/>
                <a:ea typeface="페이퍼로지 7 Bold" pitchFamily="2" charset="-127"/>
              </a:rPr>
              <a:t>01</a:t>
            </a:r>
            <a:endParaRPr lang="en-US" altLang="ko-KR" sz="1200" b="1" dirty="0">
              <a:solidFill>
                <a:schemeClr val="tx1">
                  <a:lumMod val="75000"/>
                  <a:lumOff val="25000"/>
                </a:schemeClr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4072840-52DD-55A1-1D98-ACAC56D39E36}"/>
              </a:ext>
            </a:extLst>
          </p:cNvPr>
          <p:cNvSpPr/>
          <p:nvPr/>
        </p:nvSpPr>
        <p:spPr>
          <a:xfrm flipH="1">
            <a:off x="3155124" y="4497437"/>
            <a:ext cx="430919" cy="184666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7 Bold" pitchFamily="2" charset="-127"/>
                <a:ea typeface="페이퍼로지 7 Bold" pitchFamily="2" charset="-127"/>
              </a:rPr>
              <a:t>02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33" name="Rectangle 31">
            <a:extLst>
              <a:ext uri="{FF2B5EF4-FFF2-40B4-BE49-F238E27FC236}">
                <a16:creationId xmlns:a16="http://schemas.microsoft.com/office/drawing/2014/main" id="{394DB5A1-BA1C-D281-4920-A3FD3622365D}"/>
              </a:ext>
            </a:extLst>
          </p:cNvPr>
          <p:cNvSpPr/>
          <p:nvPr/>
        </p:nvSpPr>
        <p:spPr>
          <a:xfrm flipH="1">
            <a:off x="3155124" y="5857477"/>
            <a:ext cx="430919" cy="184666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7 Bold" pitchFamily="2" charset="-127"/>
                <a:ea typeface="페이퍼로지 7 Bold" pitchFamily="2" charset="-127"/>
              </a:rPr>
              <a:t>03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34" name="Rectangle: Rounded Corners 78">
            <a:extLst>
              <a:ext uri="{FF2B5EF4-FFF2-40B4-BE49-F238E27FC236}">
                <a16:creationId xmlns:a16="http://schemas.microsoft.com/office/drawing/2014/main" id="{49AE41A1-E055-7EAB-E805-FE33B1D4B414}"/>
              </a:ext>
            </a:extLst>
          </p:cNvPr>
          <p:cNvSpPr/>
          <p:nvPr/>
        </p:nvSpPr>
        <p:spPr>
          <a:xfrm>
            <a:off x="8176305" y="2584684"/>
            <a:ext cx="2554638" cy="61818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79000">
                <a:schemeClr val="bg1">
                  <a:lumMod val="9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35" name="Rectangle 31">
            <a:extLst>
              <a:ext uri="{FF2B5EF4-FFF2-40B4-BE49-F238E27FC236}">
                <a16:creationId xmlns:a16="http://schemas.microsoft.com/office/drawing/2014/main" id="{811378C1-34FF-1903-A70E-362533B03A6F}"/>
              </a:ext>
            </a:extLst>
          </p:cNvPr>
          <p:cNvSpPr/>
          <p:nvPr/>
        </p:nvSpPr>
        <p:spPr>
          <a:xfrm>
            <a:off x="8929281" y="2786055"/>
            <a:ext cx="2303469" cy="215444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ko-KR" altLang="en-US" sz="1400" dirty="0">
                <a:latin typeface="페이퍼로지 5 Medium" pitchFamily="2" charset="-127"/>
                <a:ea typeface="페이퍼로지 5 Medium" pitchFamily="2" charset="-127"/>
              </a:rPr>
              <a:t>블로그 상위 노출 </a:t>
            </a:r>
            <a:r>
              <a:rPr lang="en-US" altLang="ko-KR" sz="1400" dirty="0">
                <a:latin typeface="페이퍼로지 5 Medium" pitchFamily="2" charset="-127"/>
                <a:ea typeface="페이퍼로지 5 Medium" pitchFamily="2" charset="-127"/>
              </a:rPr>
              <a:t>&amp; </a:t>
            </a:r>
            <a:r>
              <a:rPr lang="ko-KR" altLang="en-US" sz="1400" dirty="0">
                <a:latin typeface="페이퍼로지 5 Medium" pitchFamily="2" charset="-127"/>
                <a:ea typeface="페이퍼로지 5 Medium" pitchFamily="2" charset="-127"/>
              </a:rPr>
              <a:t>리뷰 관리</a:t>
            </a:r>
          </a:p>
        </p:txBody>
      </p:sp>
      <p:sp>
        <p:nvSpPr>
          <p:cNvPr id="36" name="Oval 40">
            <a:extLst>
              <a:ext uri="{FF2B5EF4-FFF2-40B4-BE49-F238E27FC236}">
                <a16:creationId xmlns:a16="http://schemas.microsoft.com/office/drawing/2014/main" id="{B00C961B-1BA1-7B48-328C-E54C6FE34304}"/>
              </a:ext>
            </a:extLst>
          </p:cNvPr>
          <p:cNvSpPr/>
          <p:nvPr/>
        </p:nvSpPr>
        <p:spPr>
          <a:xfrm>
            <a:off x="8238392" y="2649624"/>
            <a:ext cx="488306" cy="4883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43" name="Rectangle 31">
            <a:extLst>
              <a:ext uri="{FF2B5EF4-FFF2-40B4-BE49-F238E27FC236}">
                <a16:creationId xmlns:a16="http://schemas.microsoft.com/office/drawing/2014/main" id="{1F306850-6B10-925B-E7FA-A96A00946C31}"/>
              </a:ext>
            </a:extLst>
          </p:cNvPr>
          <p:cNvSpPr/>
          <p:nvPr/>
        </p:nvSpPr>
        <p:spPr>
          <a:xfrm>
            <a:off x="8267085" y="2801443"/>
            <a:ext cx="430919" cy="184666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7 Bold" pitchFamily="2" charset="-127"/>
                <a:ea typeface="페이퍼로지 7 Bold" pitchFamily="2" charset="-127"/>
              </a:rPr>
              <a:t>04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37" name="Rectangle: Rounded Corners 78">
            <a:extLst>
              <a:ext uri="{FF2B5EF4-FFF2-40B4-BE49-F238E27FC236}">
                <a16:creationId xmlns:a16="http://schemas.microsoft.com/office/drawing/2014/main" id="{67095E15-1331-CA75-BD78-4BBE49D42925}"/>
              </a:ext>
            </a:extLst>
          </p:cNvPr>
          <p:cNvSpPr/>
          <p:nvPr/>
        </p:nvSpPr>
        <p:spPr>
          <a:xfrm>
            <a:off x="8176305" y="3655953"/>
            <a:ext cx="2554638" cy="61818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79000">
                <a:schemeClr val="bg1">
                  <a:lumMod val="9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38" name="Rectangle 31">
            <a:extLst>
              <a:ext uri="{FF2B5EF4-FFF2-40B4-BE49-F238E27FC236}">
                <a16:creationId xmlns:a16="http://schemas.microsoft.com/office/drawing/2014/main" id="{C6B7B062-BD87-04EE-0294-849326E807BE}"/>
              </a:ext>
            </a:extLst>
          </p:cNvPr>
          <p:cNvSpPr/>
          <p:nvPr/>
        </p:nvSpPr>
        <p:spPr>
          <a:xfrm>
            <a:off x="8929281" y="3857324"/>
            <a:ext cx="2303469" cy="215444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ko-KR" altLang="en-US" sz="1400" dirty="0" err="1">
                <a:latin typeface="페이퍼로지 5 Medium" pitchFamily="2" charset="-127"/>
                <a:ea typeface="페이퍼로지 5 Medium" pitchFamily="2" charset="-127"/>
              </a:rPr>
              <a:t>맘카페</a:t>
            </a:r>
            <a:r>
              <a:rPr lang="ko-KR" altLang="en-US" sz="1400" dirty="0">
                <a:latin typeface="페이퍼로지 5 Medium" pitchFamily="2" charset="-127"/>
                <a:ea typeface="페이퍼로지 5 Medium" pitchFamily="2" charset="-127"/>
              </a:rPr>
              <a:t> 침투 </a:t>
            </a:r>
            <a:r>
              <a:rPr lang="en-US" altLang="ko-KR" sz="1400" dirty="0">
                <a:latin typeface="페이퍼로지 5 Medium" pitchFamily="2" charset="-127"/>
                <a:ea typeface="페이퍼로지 5 Medium" pitchFamily="2" charset="-127"/>
              </a:rPr>
              <a:t>&amp; </a:t>
            </a:r>
            <a:r>
              <a:rPr lang="ko-KR" altLang="en-US" sz="1400" dirty="0">
                <a:latin typeface="페이퍼로지 5 Medium" pitchFamily="2" charset="-127"/>
                <a:ea typeface="페이퍼로지 5 Medium" pitchFamily="2" charset="-127"/>
              </a:rPr>
              <a:t>커뮤니티 바이럴</a:t>
            </a:r>
          </a:p>
        </p:txBody>
      </p:sp>
      <p:sp>
        <p:nvSpPr>
          <p:cNvPr id="39" name="Oval 43">
            <a:extLst>
              <a:ext uri="{FF2B5EF4-FFF2-40B4-BE49-F238E27FC236}">
                <a16:creationId xmlns:a16="http://schemas.microsoft.com/office/drawing/2014/main" id="{996F9024-223E-A174-F559-24DBDFFF7A59}"/>
              </a:ext>
            </a:extLst>
          </p:cNvPr>
          <p:cNvSpPr/>
          <p:nvPr/>
        </p:nvSpPr>
        <p:spPr>
          <a:xfrm>
            <a:off x="8238392" y="3720893"/>
            <a:ext cx="488306" cy="4883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44" name="Rectangle 31">
            <a:extLst>
              <a:ext uri="{FF2B5EF4-FFF2-40B4-BE49-F238E27FC236}">
                <a16:creationId xmlns:a16="http://schemas.microsoft.com/office/drawing/2014/main" id="{234DD078-17DF-58FC-2064-637525ACE350}"/>
              </a:ext>
            </a:extLst>
          </p:cNvPr>
          <p:cNvSpPr/>
          <p:nvPr/>
        </p:nvSpPr>
        <p:spPr>
          <a:xfrm>
            <a:off x="8267085" y="3872712"/>
            <a:ext cx="430919" cy="184666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7 Bold" pitchFamily="2" charset="-127"/>
                <a:ea typeface="페이퍼로지 7 Bold" pitchFamily="2" charset="-127"/>
              </a:rPr>
              <a:t>05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40" name="Rectangle: Rounded Corners 78">
            <a:extLst>
              <a:ext uri="{FF2B5EF4-FFF2-40B4-BE49-F238E27FC236}">
                <a16:creationId xmlns:a16="http://schemas.microsoft.com/office/drawing/2014/main" id="{8A090187-D6F6-DEEE-87C8-E37F05FAA8EA}"/>
              </a:ext>
            </a:extLst>
          </p:cNvPr>
          <p:cNvSpPr/>
          <p:nvPr/>
        </p:nvSpPr>
        <p:spPr>
          <a:xfrm>
            <a:off x="8176305" y="4727222"/>
            <a:ext cx="2554638" cy="61818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79000">
                <a:schemeClr val="bg1">
                  <a:lumMod val="9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41" name="Rectangle 31">
            <a:extLst>
              <a:ext uri="{FF2B5EF4-FFF2-40B4-BE49-F238E27FC236}">
                <a16:creationId xmlns:a16="http://schemas.microsoft.com/office/drawing/2014/main" id="{68BC94D2-3BBC-21FD-0CD8-8A9F567E340C}"/>
              </a:ext>
            </a:extLst>
          </p:cNvPr>
          <p:cNvSpPr/>
          <p:nvPr/>
        </p:nvSpPr>
        <p:spPr>
          <a:xfrm>
            <a:off x="8929281" y="4928592"/>
            <a:ext cx="2303469" cy="215444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ko-KR" altLang="en-US" sz="1400" dirty="0">
                <a:latin typeface="페이퍼로지 5 Medium" pitchFamily="2" charset="-127"/>
                <a:ea typeface="페이퍼로지 5 Medium" pitchFamily="2" charset="-127"/>
              </a:rPr>
              <a:t>악성리뷰 관리 시스템</a:t>
            </a:r>
          </a:p>
        </p:txBody>
      </p:sp>
      <p:sp>
        <p:nvSpPr>
          <p:cNvPr id="42" name="Oval 46">
            <a:extLst>
              <a:ext uri="{FF2B5EF4-FFF2-40B4-BE49-F238E27FC236}">
                <a16:creationId xmlns:a16="http://schemas.microsoft.com/office/drawing/2014/main" id="{3DBDD5A4-C8ED-6189-4633-13D005BB8DBF}"/>
              </a:ext>
            </a:extLst>
          </p:cNvPr>
          <p:cNvSpPr/>
          <p:nvPr/>
        </p:nvSpPr>
        <p:spPr>
          <a:xfrm>
            <a:off x="8238392" y="4792161"/>
            <a:ext cx="488306" cy="4883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45" name="Rectangle 31">
            <a:extLst>
              <a:ext uri="{FF2B5EF4-FFF2-40B4-BE49-F238E27FC236}">
                <a16:creationId xmlns:a16="http://schemas.microsoft.com/office/drawing/2014/main" id="{8B1879C5-E2B7-6E54-1D8B-B497FBCBBD73}"/>
              </a:ext>
            </a:extLst>
          </p:cNvPr>
          <p:cNvSpPr/>
          <p:nvPr/>
        </p:nvSpPr>
        <p:spPr>
          <a:xfrm>
            <a:off x="8267085" y="4943979"/>
            <a:ext cx="430919" cy="184666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7 Bold" pitchFamily="2" charset="-127"/>
                <a:ea typeface="페이퍼로지 7 Bold" pitchFamily="2" charset="-127"/>
              </a:rPr>
              <a:t>06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54" name="슬라이드 번호 개체 틀 19">
            <a:extLst>
              <a:ext uri="{FF2B5EF4-FFF2-40B4-BE49-F238E27FC236}">
                <a16:creationId xmlns:a16="http://schemas.microsoft.com/office/drawing/2014/main" id="{2CC9C544-93C2-B0B9-826B-E30A04EBE4FD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55" name="Object 3">
            <a:extLst>
              <a:ext uri="{FF2B5EF4-FFF2-40B4-BE49-F238E27FC236}">
                <a16:creationId xmlns:a16="http://schemas.microsoft.com/office/drawing/2014/main" id="{9CD5DFE0-2EE6-5068-6F63-B54DF7889EB3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E0F3B29-7524-6B9C-CB14-684B0091EB30}"/>
              </a:ext>
            </a:extLst>
          </p:cNvPr>
          <p:cNvSpPr txBox="1"/>
          <p:nvPr/>
        </p:nvSpPr>
        <p:spPr>
          <a:xfrm>
            <a:off x="549933" y="1125740"/>
            <a:ext cx="1088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atin typeface="페이퍼로지 7 Bold" pitchFamily="2" charset="-127"/>
                <a:ea typeface="페이퍼로지 7 Bold" pitchFamily="2" charset="-127"/>
              </a:rPr>
              <a:t>우리의 상품 리스트</a:t>
            </a:r>
          </a:p>
        </p:txBody>
      </p:sp>
      <p:sp>
        <p:nvSpPr>
          <p:cNvPr id="57" name="Google Shape;92;p26">
            <a:extLst>
              <a:ext uri="{FF2B5EF4-FFF2-40B4-BE49-F238E27FC236}">
                <a16:creationId xmlns:a16="http://schemas.microsoft.com/office/drawing/2014/main" id="{52FAEA3C-1F13-4830-5ED2-0CF9CC60F684}"/>
              </a:ext>
            </a:extLst>
          </p:cNvPr>
          <p:cNvSpPr txBox="1"/>
          <p:nvPr/>
        </p:nvSpPr>
        <p:spPr>
          <a:xfrm>
            <a:off x="-527011" y="1759244"/>
            <a:ext cx="13042824" cy="302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저희는 불필요한 마케팅을 권하지 않습니다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. </a:t>
            </a:r>
            <a:r>
              <a:rPr lang="ko-KR" altLang="en-US" sz="1400" dirty="0">
                <a:latin typeface="페이퍼로지 7 Bold" pitchFamily="2" charset="-127"/>
                <a:ea typeface="페이퍼로지 7 Bold" pitchFamily="2" charset="-127"/>
              </a:rPr>
              <a:t>위의 </a:t>
            </a:r>
            <a:r>
              <a:rPr lang="en-US" altLang="ko-KR" sz="1400" dirty="0">
                <a:latin typeface="페이퍼로지 7 Bold" pitchFamily="2" charset="-127"/>
                <a:ea typeface="페이퍼로지 7 Bold" pitchFamily="2" charset="-127"/>
              </a:rPr>
              <a:t>6</a:t>
            </a:r>
            <a:r>
              <a:rPr lang="ko-KR" altLang="en-US" sz="1400" dirty="0">
                <a:latin typeface="페이퍼로지 7 Bold" pitchFamily="2" charset="-127"/>
                <a:ea typeface="페이퍼로지 7 Bold" pitchFamily="2" charset="-127"/>
              </a:rPr>
              <a:t>단계 </a:t>
            </a:r>
            <a:r>
              <a:rPr lang="ko-KR" altLang="en-US" sz="1400" dirty="0" err="1">
                <a:latin typeface="페이퍼로지 7 Bold" pitchFamily="2" charset="-127"/>
                <a:ea typeface="페이퍼로지 7 Bold" pitchFamily="2" charset="-127"/>
              </a:rPr>
              <a:t>퍼널을</a:t>
            </a:r>
            <a:r>
              <a:rPr lang="ko-KR" altLang="en-US" sz="1400" dirty="0">
                <a:latin typeface="페이퍼로지 7 Bold" pitchFamily="2" charset="-127"/>
                <a:ea typeface="페이퍼로지 7 Bold" pitchFamily="2" charset="-127"/>
              </a:rPr>
              <a:t> 완성하기 위해 꼭 필요한 상품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만 골라 담았습니다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.</a:t>
            </a:r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82F19099-F4AA-9A81-ACF9-87CDAFA4997A}"/>
              </a:ext>
            </a:extLst>
          </p:cNvPr>
          <p:cNvGrpSpPr/>
          <p:nvPr/>
        </p:nvGrpSpPr>
        <p:grpSpPr>
          <a:xfrm>
            <a:off x="4189145" y="2611656"/>
            <a:ext cx="3769894" cy="3771562"/>
            <a:chOff x="2687054" y="1061731"/>
            <a:chExt cx="3769894" cy="3771562"/>
          </a:xfrm>
        </p:grpSpPr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60704D1E-436A-EE08-187B-B30484D85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723" y="2140273"/>
              <a:ext cx="731273" cy="1220456"/>
            </a:xfrm>
            <a:custGeom>
              <a:avLst/>
              <a:gdLst>
                <a:gd name="T0" fmla="*/ 23 w 633"/>
                <a:gd name="T1" fmla="*/ 67 h 1055"/>
                <a:gd name="T2" fmla="*/ 558 w 633"/>
                <a:gd name="T3" fmla="*/ 309 h 1055"/>
                <a:gd name="T4" fmla="*/ 548 w 633"/>
                <a:gd name="T5" fmla="*/ 1032 h 1055"/>
                <a:gd name="T6" fmla="*/ 584 w 633"/>
                <a:gd name="T7" fmla="*/ 1050 h 1055"/>
                <a:gd name="T8" fmla="*/ 601 w 633"/>
                <a:gd name="T9" fmla="*/ 1015 h 1055"/>
                <a:gd name="T10" fmla="*/ 633 w 633"/>
                <a:gd name="T11" fmla="*/ 271 h 1055"/>
                <a:gd name="T12" fmla="*/ 582 w 633"/>
                <a:gd name="T13" fmla="*/ 247 h 1055"/>
                <a:gd name="T14" fmla="*/ 582 w 633"/>
                <a:gd name="T15" fmla="*/ 247 h 1055"/>
                <a:gd name="T16" fmla="*/ 50 w 633"/>
                <a:gd name="T17" fmla="*/ 8 h 1055"/>
                <a:gd name="T18" fmla="*/ 7 w 633"/>
                <a:gd name="T19" fmla="*/ 24 h 1055"/>
                <a:gd name="T20" fmla="*/ 23 w 633"/>
                <a:gd name="T21" fmla="*/ 6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3" h="1055">
                  <a:moveTo>
                    <a:pt x="23" y="67"/>
                  </a:moveTo>
                  <a:cubicBezTo>
                    <a:pt x="558" y="309"/>
                    <a:pt x="558" y="309"/>
                    <a:pt x="558" y="309"/>
                  </a:cubicBezTo>
                  <a:cubicBezTo>
                    <a:pt x="474" y="549"/>
                    <a:pt x="475" y="803"/>
                    <a:pt x="548" y="1032"/>
                  </a:cubicBezTo>
                  <a:cubicBezTo>
                    <a:pt x="553" y="1048"/>
                    <a:pt x="569" y="1055"/>
                    <a:pt x="584" y="1050"/>
                  </a:cubicBezTo>
                  <a:cubicBezTo>
                    <a:pt x="598" y="1045"/>
                    <a:pt x="605" y="1030"/>
                    <a:pt x="601" y="1015"/>
                  </a:cubicBezTo>
                  <a:cubicBezTo>
                    <a:pt x="523" y="770"/>
                    <a:pt x="534" y="509"/>
                    <a:pt x="633" y="271"/>
                  </a:cubicBezTo>
                  <a:cubicBezTo>
                    <a:pt x="582" y="247"/>
                    <a:pt x="582" y="247"/>
                    <a:pt x="582" y="247"/>
                  </a:cubicBezTo>
                  <a:cubicBezTo>
                    <a:pt x="582" y="247"/>
                    <a:pt x="582" y="247"/>
                    <a:pt x="582" y="247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34" y="0"/>
                    <a:pt x="14" y="7"/>
                    <a:pt x="7" y="24"/>
                  </a:cubicBezTo>
                  <a:cubicBezTo>
                    <a:pt x="0" y="40"/>
                    <a:pt x="7" y="60"/>
                    <a:pt x="23" y="67"/>
                  </a:cubicBezTo>
                  <a:close/>
                </a:path>
              </a:pathLst>
            </a:custGeom>
            <a:solidFill>
              <a:srgbClr val="187D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id="{3CAA1664-E88E-FD9F-275A-28DDCD4E1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054" y="3412487"/>
              <a:ext cx="1325640" cy="701220"/>
            </a:xfrm>
            <a:custGeom>
              <a:avLst/>
              <a:gdLst>
                <a:gd name="T0" fmla="*/ 1102 w 1146"/>
                <a:gd name="T1" fmla="*/ 599 h 606"/>
                <a:gd name="T2" fmla="*/ 1140 w 1146"/>
                <a:gd name="T3" fmla="*/ 586 h 606"/>
                <a:gd name="T4" fmla="*/ 1127 w 1146"/>
                <a:gd name="T5" fmla="*/ 550 h 606"/>
                <a:gd name="T6" fmla="*/ 623 w 1146"/>
                <a:gd name="T7" fmla="*/ 0 h 606"/>
                <a:gd name="T8" fmla="*/ 571 w 1146"/>
                <a:gd name="T9" fmla="*/ 20 h 606"/>
                <a:gd name="T10" fmla="*/ 571 w 1146"/>
                <a:gd name="T11" fmla="*/ 20 h 606"/>
                <a:gd name="T12" fmla="*/ 25 w 1146"/>
                <a:gd name="T13" fmla="*/ 226 h 606"/>
                <a:gd name="T14" fmla="*/ 6 w 1146"/>
                <a:gd name="T15" fmla="*/ 268 h 606"/>
                <a:gd name="T16" fmla="*/ 48 w 1146"/>
                <a:gd name="T17" fmla="*/ 287 h 606"/>
                <a:gd name="T18" fmla="*/ 598 w 1146"/>
                <a:gd name="T19" fmla="*/ 80 h 606"/>
                <a:gd name="T20" fmla="*/ 1102 w 1146"/>
                <a:gd name="T21" fmla="*/ 599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6" h="606">
                  <a:moveTo>
                    <a:pt x="1102" y="599"/>
                  </a:moveTo>
                  <a:cubicBezTo>
                    <a:pt x="1116" y="606"/>
                    <a:pt x="1133" y="600"/>
                    <a:pt x="1140" y="586"/>
                  </a:cubicBezTo>
                  <a:cubicBezTo>
                    <a:pt x="1146" y="572"/>
                    <a:pt x="1140" y="556"/>
                    <a:pt x="1127" y="550"/>
                  </a:cubicBezTo>
                  <a:cubicBezTo>
                    <a:pt x="899" y="432"/>
                    <a:pt x="722" y="239"/>
                    <a:pt x="623" y="0"/>
                  </a:cubicBezTo>
                  <a:cubicBezTo>
                    <a:pt x="571" y="20"/>
                    <a:pt x="571" y="20"/>
                    <a:pt x="571" y="20"/>
                  </a:cubicBezTo>
                  <a:cubicBezTo>
                    <a:pt x="571" y="20"/>
                    <a:pt x="571" y="20"/>
                    <a:pt x="571" y="20"/>
                  </a:cubicBezTo>
                  <a:cubicBezTo>
                    <a:pt x="25" y="226"/>
                    <a:pt x="25" y="226"/>
                    <a:pt x="25" y="226"/>
                  </a:cubicBezTo>
                  <a:cubicBezTo>
                    <a:pt x="8" y="233"/>
                    <a:pt x="0" y="251"/>
                    <a:pt x="6" y="268"/>
                  </a:cubicBezTo>
                  <a:cubicBezTo>
                    <a:pt x="13" y="285"/>
                    <a:pt x="32" y="294"/>
                    <a:pt x="48" y="287"/>
                  </a:cubicBezTo>
                  <a:cubicBezTo>
                    <a:pt x="598" y="80"/>
                    <a:pt x="598" y="80"/>
                    <a:pt x="598" y="80"/>
                  </a:cubicBezTo>
                  <a:cubicBezTo>
                    <a:pt x="708" y="310"/>
                    <a:pt x="888" y="488"/>
                    <a:pt x="1102" y="599"/>
                  </a:cubicBezTo>
                  <a:close/>
                </a:path>
              </a:pathLst>
            </a:custGeom>
            <a:solidFill>
              <a:srgbClr val="187DFA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">
              <a:extLst>
                <a:ext uri="{FF2B5EF4-FFF2-40B4-BE49-F238E27FC236}">
                  <a16:creationId xmlns:a16="http://schemas.microsoft.com/office/drawing/2014/main" id="{87836566-C492-C108-67C8-09DB0A702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5598" y="4098681"/>
              <a:ext cx="1218788" cy="734612"/>
            </a:xfrm>
            <a:custGeom>
              <a:avLst/>
              <a:gdLst>
                <a:gd name="T0" fmla="*/ 1049 w 1055"/>
                <a:gd name="T1" fmla="*/ 49 h 634"/>
                <a:gd name="T2" fmla="*/ 1015 w 1055"/>
                <a:gd name="T3" fmla="*/ 33 h 634"/>
                <a:gd name="T4" fmla="*/ 270 w 1055"/>
                <a:gd name="T5" fmla="*/ 0 h 634"/>
                <a:gd name="T6" fmla="*/ 247 w 1055"/>
                <a:gd name="T7" fmla="*/ 51 h 634"/>
                <a:gd name="T8" fmla="*/ 247 w 1055"/>
                <a:gd name="T9" fmla="*/ 51 h 634"/>
                <a:gd name="T10" fmla="*/ 7 w 1055"/>
                <a:gd name="T11" fmla="*/ 583 h 634"/>
                <a:gd name="T12" fmla="*/ 24 w 1055"/>
                <a:gd name="T13" fmla="*/ 626 h 634"/>
                <a:gd name="T14" fmla="*/ 24 w 1055"/>
                <a:gd name="T15" fmla="*/ 626 h 634"/>
                <a:gd name="T16" fmla="*/ 67 w 1055"/>
                <a:gd name="T17" fmla="*/ 610 h 634"/>
                <a:gd name="T18" fmla="*/ 308 w 1055"/>
                <a:gd name="T19" fmla="*/ 75 h 634"/>
                <a:gd name="T20" fmla="*/ 1032 w 1055"/>
                <a:gd name="T21" fmla="*/ 85 h 634"/>
                <a:gd name="T22" fmla="*/ 1049 w 1055"/>
                <a:gd name="T23" fmla="*/ 4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5" h="634">
                  <a:moveTo>
                    <a:pt x="1049" y="49"/>
                  </a:moveTo>
                  <a:cubicBezTo>
                    <a:pt x="1044" y="35"/>
                    <a:pt x="1029" y="28"/>
                    <a:pt x="1015" y="33"/>
                  </a:cubicBezTo>
                  <a:cubicBezTo>
                    <a:pt x="770" y="111"/>
                    <a:pt x="509" y="100"/>
                    <a:pt x="270" y="0"/>
                  </a:cubicBezTo>
                  <a:cubicBezTo>
                    <a:pt x="247" y="51"/>
                    <a:pt x="247" y="51"/>
                    <a:pt x="247" y="51"/>
                  </a:cubicBezTo>
                  <a:cubicBezTo>
                    <a:pt x="247" y="51"/>
                    <a:pt x="247" y="51"/>
                    <a:pt x="247" y="51"/>
                  </a:cubicBezTo>
                  <a:cubicBezTo>
                    <a:pt x="7" y="583"/>
                    <a:pt x="7" y="583"/>
                    <a:pt x="7" y="583"/>
                  </a:cubicBezTo>
                  <a:cubicBezTo>
                    <a:pt x="0" y="600"/>
                    <a:pt x="7" y="619"/>
                    <a:pt x="24" y="626"/>
                  </a:cubicBezTo>
                  <a:cubicBezTo>
                    <a:pt x="24" y="626"/>
                    <a:pt x="24" y="626"/>
                    <a:pt x="24" y="626"/>
                  </a:cubicBezTo>
                  <a:cubicBezTo>
                    <a:pt x="40" y="634"/>
                    <a:pt x="59" y="626"/>
                    <a:pt x="67" y="610"/>
                  </a:cubicBezTo>
                  <a:cubicBezTo>
                    <a:pt x="308" y="75"/>
                    <a:pt x="308" y="75"/>
                    <a:pt x="308" y="75"/>
                  </a:cubicBezTo>
                  <a:cubicBezTo>
                    <a:pt x="549" y="160"/>
                    <a:pt x="802" y="159"/>
                    <a:pt x="1032" y="85"/>
                  </a:cubicBezTo>
                  <a:cubicBezTo>
                    <a:pt x="1047" y="81"/>
                    <a:pt x="1055" y="64"/>
                    <a:pt x="1049" y="49"/>
                  </a:cubicBezTo>
                  <a:close/>
                </a:path>
              </a:pathLst>
            </a:custGeom>
            <a:solidFill>
              <a:srgbClr val="187D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8">
              <a:extLst>
                <a:ext uri="{FF2B5EF4-FFF2-40B4-BE49-F238E27FC236}">
                  <a16:creationId xmlns:a16="http://schemas.microsoft.com/office/drawing/2014/main" id="{CF19523C-66F1-2ABA-1067-808A8E044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6142" y="3507653"/>
              <a:ext cx="701220" cy="1325640"/>
            </a:xfrm>
            <a:custGeom>
              <a:avLst/>
              <a:gdLst>
                <a:gd name="T0" fmla="*/ 585 w 606"/>
                <a:gd name="T1" fmla="*/ 6 h 1146"/>
                <a:gd name="T2" fmla="*/ 585 w 606"/>
                <a:gd name="T3" fmla="*/ 6 h 1146"/>
                <a:gd name="T4" fmla="*/ 549 w 606"/>
                <a:gd name="T5" fmla="*/ 18 h 1146"/>
                <a:gd name="T6" fmla="*/ 0 w 606"/>
                <a:gd name="T7" fmla="*/ 522 h 1146"/>
                <a:gd name="T8" fmla="*/ 19 w 606"/>
                <a:gd name="T9" fmla="*/ 575 h 1146"/>
                <a:gd name="T10" fmla="*/ 19 w 606"/>
                <a:gd name="T11" fmla="*/ 575 h 1146"/>
                <a:gd name="T12" fmla="*/ 226 w 606"/>
                <a:gd name="T13" fmla="*/ 1120 h 1146"/>
                <a:gd name="T14" fmla="*/ 268 w 606"/>
                <a:gd name="T15" fmla="*/ 1139 h 1146"/>
                <a:gd name="T16" fmla="*/ 287 w 606"/>
                <a:gd name="T17" fmla="*/ 1097 h 1146"/>
                <a:gd name="T18" fmla="*/ 79 w 606"/>
                <a:gd name="T19" fmla="*/ 548 h 1146"/>
                <a:gd name="T20" fmla="*/ 599 w 606"/>
                <a:gd name="T21" fmla="*/ 44 h 1146"/>
                <a:gd name="T22" fmla="*/ 585 w 606"/>
                <a:gd name="T23" fmla="*/ 6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6" h="1146">
                  <a:moveTo>
                    <a:pt x="585" y="6"/>
                  </a:moveTo>
                  <a:cubicBezTo>
                    <a:pt x="585" y="6"/>
                    <a:pt x="585" y="6"/>
                    <a:pt x="585" y="6"/>
                  </a:cubicBezTo>
                  <a:cubicBezTo>
                    <a:pt x="572" y="0"/>
                    <a:pt x="556" y="5"/>
                    <a:pt x="549" y="18"/>
                  </a:cubicBezTo>
                  <a:cubicBezTo>
                    <a:pt x="431" y="247"/>
                    <a:pt x="239" y="424"/>
                    <a:pt x="0" y="522"/>
                  </a:cubicBezTo>
                  <a:cubicBezTo>
                    <a:pt x="19" y="575"/>
                    <a:pt x="19" y="575"/>
                    <a:pt x="19" y="575"/>
                  </a:cubicBezTo>
                  <a:cubicBezTo>
                    <a:pt x="19" y="575"/>
                    <a:pt x="19" y="575"/>
                    <a:pt x="19" y="575"/>
                  </a:cubicBezTo>
                  <a:cubicBezTo>
                    <a:pt x="226" y="1120"/>
                    <a:pt x="226" y="1120"/>
                    <a:pt x="226" y="1120"/>
                  </a:cubicBezTo>
                  <a:cubicBezTo>
                    <a:pt x="232" y="1137"/>
                    <a:pt x="251" y="1146"/>
                    <a:pt x="268" y="1139"/>
                  </a:cubicBezTo>
                  <a:cubicBezTo>
                    <a:pt x="285" y="1133"/>
                    <a:pt x="293" y="1114"/>
                    <a:pt x="287" y="1097"/>
                  </a:cubicBezTo>
                  <a:cubicBezTo>
                    <a:pt x="79" y="548"/>
                    <a:pt x="79" y="548"/>
                    <a:pt x="79" y="548"/>
                  </a:cubicBezTo>
                  <a:cubicBezTo>
                    <a:pt x="309" y="438"/>
                    <a:pt x="488" y="258"/>
                    <a:pt x="599" y="44"/>
                  </a:cubicBezTo>
                  <a:cubicBezTo>
                    <a:pt x="606" y="30"/>
                    <a:pt x="600" y="12"/>
                    <a:pt x="585" y="6"/>
                  </a:cubicBezTo>
                  <a:close/>
                </a:path>
              </a:pathLst>
            </a:custGeom>
            <a:solidFill>
              <a:srgbClr val="187DFA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9">
              <a:extLst>
                <a:ext uri="{FF2B5EF4-FFF2-40B4-BE49-F238E27FC236}">
                  <a16:creationId xmlns:a16="http://schemas.microsoft.com/office/drawing/2014/main" id="{7526720E-879F-3531-4827-6DDF1149B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4005" y="2534292"/>
              <a:ext cx="731273" cy="1222127"/>
            </a:xfrm>
            <a:custGeom>
              <a:avLst/>
              <a:gdLst>
                <a:gd name="T0" fmla="*/ 610 w 633"/>
                <a:gd name="T1" fmla="*/ 988 h 1056"/>
                <a:gd name="T2" fmla="*/ 75 w 633"/>
                <a:gd name="T3" fmla="*/ 747 h 1056"/>
                <a:gd name="T4" fmla="*/ 85 w 633"/>
                <a:gd name="T5" fmla="*/ 23 h 1056"/>
                <a:gd name="T6" fmla="*/ 49 w 633"/>
                <a:gd name="T7" fmla="*/ 6 h 1056"/>
                <a:gd name="T8" fmla="*/ 32 w 633"/>
                <a:gd name="T9" fmla="*/ 40 h 1056"/>
                <a:gd name="T10" fmla="*/ 0 w 633"/>
                <a:gd name="T11" fmla="*/ 785 h 1056"/>
                <a:gd name="T12" fmla="*/ 34 w 633"/>
                <a:gd name="T13" fmla="*/ 801 h 1056"/>
                <a:gd name="T14" fmla="*/ 34 w 633"/>
                <a:gd name="T15" fmla="*/ 801 h 1056"/>
                <a:gd name="T16" fmla="*/ 583 w 633"/>
                <a:gd name="T17" fmla="*/ 1048 h 1056"/>
                <a:gd name="T18" fmla="*/ 626 w 633"/>
                <a:gd name="T19" fmla="*/ 1032 h 1056"/>
                <a:gd name="T20" fmla="*/ 610 w 633"/>
                <a:gd name="T21" fmla="*/ 988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3" h="1056">
                  <a:moveTo>
                    <a:pt x="610" y="988"/>
                  </a:moveTo>
                  <a:cubicBezTo>
                    <a:pt x="75" y="747"/>
                    <a:pt x="75" y="747"/>
                    <a:pt x="75" y="747"/>
                  </a:cubicBezTo>
                  <a:cubicBezTo>
                    <a:pt x="159" y="507"/>
                    <a:pt x="158" y="253"/>
                    <a:pt x="85" y="23"/>
                  </a:cubicBezTo>
                  <a:cubicBezTo>
                    <a:pt x="80" y="8"/>
                    <a:pt x="64" y="0"/>
                    <a:pt x="49" y="6"/>
                  </a:cubicBezTo>
                  <a:cubicBezTo>
                    <a:pt x="35" y="11"/>
                    <a:pt x="28" y="26"/>
                    <a:pt x="32" y="40"/>
                  </a:cubicBezTo>
                  <a:cubicBezTo>
                    <a:pt x="110" y="285"/>
                    <a:pt x="99" y="547"/>
                    <a:pt x="0" y="785"/>
                  </a:cubicBezTo>
                  <a:cubicBezTo>
                    <a:pt x="34" y="801"/>
                    <a:pt x="34" y="801"/>
                    <a:pt x="34" y="801"/>
                  </a:cubicBezTo>
                  <a:cubicBezTo>
                    <a:pt x="34" y="801"/>
                    <a:pt x="34" y="801"/>
                    <a:pt x="34" y="801"/>
                  </a:cubicBezTo>
                  <a:cubicBezTo>
                    <a:pt x="583" y="1048"/>
                    <a:pt x="583" y="1048"/>
                    <a:pt x="583" y="1048"/>
                  </a:cubicBezTo>
                  <a:cubicBezTo>
                    <a:pt x="599" y="1056"/>
                    <a:pt x="619" y="1048"/>
                    <a:pt x="626" y="1032"/>
                  </a:cubicBezTo>
                  <a:cubicBezTo>
                    <a:pt x="633" y="1015"/>
                    <a:pt x="626" y="996"/>
                    <a:pt x="610" y="988"/>
                  </a:cubicBezTo>
                  <a:close/>
                </a:path>
              </a:pathLst>
            </a:custGeom>
            <a:solidFill>
              <a:srgbClr val="187D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0">
              <a:extLst>
                <a:ext uri="{FF2B5EF4-FFF2-40B4-BE49-F238E27FC236}">
                  <a16:creationId xmlns:a16="http://schemas.microsoft.com/office/drawing/2014/main" id="{2702349C-4E27-36BE-FF53-913ACA2CF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308" y="1782985"/>
              <a:ext cx="1325640" cy="701220"/>
            </a:xfrm>
            <a:custGeom>
              <a:avLst/>
              <a:gdLst>
                <a:gd name="T0" fmla="*/ 44 w 1146"/>
                <a:gd name="T1" fmla="*/ 7 h 606"/>
                <a:gd name="T2" fmla="*/ 6 w 1146"/>
                <a:gd name="T3" fmla="*/ 20 h 606"/>
                <a:gd name="T4" fmla="*/ 19 w 1146"/>
                <a:gd name="T5" fmla="*/ 56 h 606"/>
                <a:gd name="T6" fmla="*/ 523 w 1146"/>
                <a:gd name="T7" fmla="*/ 606 h 606"/>
                <a:gd name="T8" fmla="*/ 575 w 1146"/>
                <a:gd name="T9" fmla="*/ 586 h 606"/>
                <a:gd name="T10" fmla="*/ 575 w 1146"/>
                <a:gd name="T11" fmla="*/ 586 h 606"/>
                <a:gd name="T12" fmla="*/ 1121 w 1146"/>
                <a:gd name="T13" fmla="*/ 380 h 606"/>
                <a:gd name="T14" fmla="*/ 1140 w 1146"/>
                <a:gd name="T15" fmla="*/ 337 h 606"/>
                <a:gd name="T16" fmla="*/ 1098 w 1146"/>
                <a:gd name="T17" fmla="*/ 318 h 606"/>
                <a:gd name="T18" fmla="*/ 548 w 1146"/>
                <a:gd name="T19" fmla="*/ 526 h 606"/>
                <a:gd name="T20" fmla="*/ 44 w 1146"/>
                <a:gd name="T21" fmla="*/ 7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6" h="606">
                  <a:moveTo>
                    <a:pt x="44" y="7"/>
                  </a:moveTo>
                  <a:cubicBezTo>
                    <a:pt x="30" y="0"/>
                    <a:pt x="13" y="6"/>
                    <a:pt x="6" y="20"/>
                  </a:cubicBezTo>
                  <a:cubicBezTo>
                    <a:pt x="0" y="34"/>
                    <a:pt x="6" y="49"/>
                    <a:pt x="19" y="56"/>
                  </a:cubicBezTo>
                  <a:cubicBezTo>
                    <a:pt x="247" y="174"/>
                    <a:pt x="424" y="367"/>
                    <a:pt x="523" y="606"/>
                  </a:cubicBezTo>
                  <a:cubicBezTo>
                    <a:pt x="575" y="586"/>
                    <a:pt x="575" y="586"/>
                    <a:pt x="575" y="586"/>
                  </a:cubicBezTo>
                  <a:cubicBezTo>
                    <a:pt x="575" y="586"/>
                    <a:pt x="575" y="586"/>
                    <a:pt x="575" y="586"/>
                  </a:cubicBezTo>
                  <a:cubicBezTo>
                    <a:pt x="1121" y="380"/>
                    <a:pt x="1121" y="380"/>
                    <a:pt x="1121" y="380"/>
                  </a:cubicBezTo>
                  <a:cubicBezTo>
                    <a:pt x="1138" y="373"/>
                    <a:pt x="1146" y="354"/>
                    <a:pt x="1140" y="337"/>
                  </a:cubicBezTo>
                  <a:cubicBezTo>
                    <a:pt x="1133" y="320"/>
                    <a:pt x="1114" y="312"/>
                    <a:pt x="1098" y="318"/>
                  </a:cubicBezTo>
                  <a:cubicBezTo>
                    <a:pt x="548" y="526"/>
                    <a:pt x="548" y="526"/>
                    <a:pt x="548" y="526"/>
                  </a:cubicBezTo>
                  <a:cubicBezTo>
                    <a:pt x="438" y="296"/>
                    <a:pt x="258" y="118"/>
                    <a:pt x="44" y="7"/>
                  </a:cubicBezTo>
                  <a:close/>
                </a:path>
              </a:pathLst>
            </a:custGeom>
            <a:solidFill>
              <a:srgbClr val="187DFA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">
              <a:extLst>
                <a:ext uri="{FF2B5EF4-FFF2-40B4-BE49-F238E27FC236}">
                  <a16:creationId xmlns:a16="http://schemas.microsoft.com/office/drawing/2014/main" id="{02229CAF-4CCC-2438-9DB9-D7C579EF5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617" y="1063400"/>
              <a:ext cx="1218788" cy="732941"/>
            </a:xfrm>
            <a:custGeom>
              <a:avLst/>
              <a:gdLst>
                <a:gd name="T0" fmla="*/ 40 w 1055"/>
                <a:gd name="T1" fmla="*/ 601 h 634"/>
                <a:gd name="T2" fmla="*/ 785 w 1055"/>
                <a:gd name="T3" fmla="*/ 634 h 634"/>
                <a:gd name="T4" fmla="*/ 804 w 1055"/>
                <a:gd name="T5" fmla="*/ 590 h 634"/>
                <a:gd name="T6" fmla="*/ 1048 w 1055"/>
                <a:gd name="T7" fmla="*/ 51 h 634"/>
                <a:gd name="T8" fmla="*/ 1031 w 1055"/>
                <a:gd name="T9" fmla="*/ 7 h 634"/>
                <a:gd name="T10" fmla="*/ 1031 w 1055"/>
                <a:gd name="T11" fmla="*/ 7 h 634"/>
                <a:gd name="T12" fmla="*/ 988 w 1055"/>
                <a:gd name="T13" fmla="*/ 24 h 634"/>
                <a:gd name="T14" fmla="*/ 747 w 1055"/>
                <a:gd name="T15" fmla="*/ 559 h 634"/>
                <a:gd name="T16" fmla="*/ 23 w 1055"/>
                <a:gd name="T17" fmla="*/ 548 h 634"/>
                <a:gd name="T18" fmla="*/ 6 w 1055"/>
                <a:gd name="T19" fmla="*/ 585 h 634"/>
                <a:gd name="T20" fmla="*/ 40 w 1055"/>
                <a:gd name="T21" fmla="*/ 601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5" h="634">
                  <a:moveTo>
                    <a:pt x="40" y="601"/>
                  </a:moveTo>
                  <a:cubicBezTo>
                    <a:pt x="285" y="523"/>
                    <a:pt x="546" y="534"/>
                    <a:pt x="785" y="634"/>
                  </a:cubicBezTo>
                  <a:cubicBezTo>
                    <a:pt x="804" y="590"/>
                    <a:pt x="804" y="590"/>
                    <a:pt x="804" y="590"/>
                  </a:cubicBezTo>
                  <a:cubicBezTo>
                    <a:pt x="1048" y="51"/>
                    <a:pt x="1048" y="51"/>
                    <a:pt x="1048" y="51"/>
                  </a:cubicBezTo>
                  <a:cubicBezTo>
                    <a:pt x="1055" y="34"/>
                    <a:pt x="1048" y="15"/>
                    <a:pt x="1031" y="7"/>
                  </a:cubicBezTo>
                  <a:cubicBezTo>
                    <a:pt x="1031" y="7"/>
                    <a:pt x="1031" y="7"/>
                    <a:pt x="1031" y="7"/>
                  </a:cubicBezTo>
                  <a:cubicBezTo>
                    <a:pt x="1015" y="0"/>
                    <a:pt x="996" y="7"/>
                    <a:pt x="988" y="24"/>
                  </a:cubicBezTo>
                  <a:cubicBezTo>
                    <a:pt x="747" y="559"/>
                    <a:pt x="747" y="559"/>
                    <a:pt x="747" y="559"/>
                  </a:cubicBezTo>
                  <a:cubicBezTo>
                    <a:pt x="506" y="474"/>
                    <a:pt x="253" y="475"/>
                    <a:pt x="23" y="548"/>
                  </a:cubicBezTo>
                  <a:cubicBezTo>
                    <a:pt x="8" y="553"/>
                    <a:pt x="0" y="570"/>
                    <a:pt x="6" y="585"/>
                  </a:cubicBezTo>
                  <a:cubicBezTo>
                    <a:pt x="11" y="598"/>
                    <a:pt x="26" y="606"/>
                    <a:pt x="40" y="601"/>
                  </a:cubicBezTo>
                  <a:close/>
                </a:path>
              </a:pathLst>
            </a:custGeom>
            <a:solidFill>
              <a:srgbClr val="187D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12">
              <a:extLst>
                <a:ext uri="{FF2B5EF4-FFF2-40B4-BE49-F238E27FC236}">
                  <a16:creationId xmlns:a16="http://schemas.microsoft.com/office/drawing/2014/main" id="{7AA05C8E-CFFD-1161-1C9B-8764672B4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639" y="1061731"/>
              <a:ext cx="701220" cy="1325640"/>
            </a:xfrm>
            <a:custGeom>
              <a:avLst/>
              <a:gdLst>
                <a:gd name="T0" fmla="*/ 21 w 606"/>
                <a:gd name="T1" fmla="*/ 1140 h 1146"/>
                <a:gd name="T2" fmla="*/ 57 w 606"/>
                <a:gd name="T3" fmla="*/ 1128 h 1146"/>
                <a:gd name="T4" fmla="*/ 606 w 606"/>
                <a:gd name="T5" fmla="*/ 624 h 1146"/>
                <a:gd name="T6" fmla="*/ 587 w 606"/>
                <a:gd name="T7" fmla="*/ 571 h 1146"/>
                <a:gd name="T8" fmla="*/ 587 w 606"/>
                <a:gd name="T9" fmla="*/ 571 h 1146"/>
                <a:gd name="T10" fmla="*/ 380 w 606"/>
                <a:gd name="T11" fmla="*/ 26 h 1146"/>
                <a:gd name="T12" fmla="*/ 338 w 606"/>
                <a:gd name="T13" fmla="*/ 7 h 1146"/>
                <a:gd name="T14" fmla="*/ 319 w 606"/>
                <a:gd name="T15" fmla="*/ 49 h 1146"/>
                <a:gd name="T16" fmla="*/ 527 w 606"/>
                <a:gd name="T17" fmla="*/ 598 h 1146"/>
                <a:gd name="T18" fmla="*/ 7 w 606"/>
                <a:gd name="T19" fmla="*/ 1102 h 1146"/>
                <a:gd name="T20" fmla="*/ 21 w 606"/>
                <a:gd name="T21" fmla="*/ 114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6" h="1146">
                  <a:moveTo>
                    <a:pt x="21" y="1140"/>
                  </a:moveTo>
                  <a:cubicBezTo>
                    <a:pt x="34" y="1146"/>
                    <a:pt x="50" y="1141"/>
                    <a:pt x="57" y="1128"/>
                  </a:cubicBezTo>
                  <a:cubicBezTo>
                    <a:pt x="175" y="899"/>
                    <a:pt x="367" y="722"/>
                    <a:pt x="606" y="624"/>
                  </a:cubicBezTo>
                  <a:cubicBezTo>
                    <a:pt x="587" y="571"/>
                    <a:pt x="587" y="571"/>
                    <a:pt x="587" y="571"/>
                  </a:cubicBezTo>
                  <a:cubicBezTo>
                    <a:pt x="587" y="571"/>
                    <a:pt x="587" y="571"/>
                    <a:pt x="587" y="571"/>
                  </a:cubicBezTo>
                  <a:cubicBezTo>
                    <a:pt x="380" y="26"/>
                    <a:pt x="380" y="26"/>
                    <a:pt x="380" y="26"/>
                  </a:cubicBezTo>
                  <a:cubicBezTo>
                    <a:pt x="374" y="9"/>
                    <a:pt x="355" y="0"/>
                    <a:pt x="338" y="7"/>
                  </a:cubicBezTo>
                  <a:cubicBezTo>
                    <a:pt x="321" y="13"/>
                    <a:pt x="313" y="32"/>
                    <a:pt x="319" y="49"/>
                  </a:cubicBezTo>
                  <a:cubicBezTo>
                    <a:pt x="527" y="598"/>
                    <a:pt x="527" y="598"/>
                    <a:pt x="527" y="598"/>
                  </a:cubicBezTo>
                  <a:cubicBezTo>
                    <a:pt x="297" y="708"/>
                    <a:pt x="118" y="888"/>
                    <a:pt x="7" y="1102"/>
                  </a:cubicBezTo>
                  <a:cubicBezTo>
                    <a:pt x="0" y="1116"/>
                    <a:pt x="6" y="1134"/>
                    <a:pt x="21" y="1140"/>
                  </a:cubicBezTo>
                  <a:close/>
                </a:path>
              </a:pathLst>
            </a:custGeom>
            <a:solidFill>
              <a:srgbClr val="187DFA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Oval 13">
              <a:extLst>
                <a:ext uri="{FF2B5EF4-FFF2-40B4-BE49-F238E27FC236}">
                  <a16:creationId xmlns:a16="http://schemas.microsoft.com/office/drawing/2014/main" id="{4A65BE83-87E0-4A68-C3E8-3DCD91513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290" y="1824612"/>
              <a:ext cx="2217420" cy="2217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41300" sx="102000" sy="102000" algn="ctr" rotWithShape="0">
                <a:srgbClr val="187DFA">
                  <a:alpha val="4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4" name="Rectangle: Rounded Corners 78">
            <a:extLst>
              <a:ext uri="{FF2B5EF4-FFF2-40B4-BE49-F238E27FC236}">
                <a16:creationId xmlns:a16="http://schemas.microsoft.com/office/drawing/2014/main" id="{15BC0DEB-AE86-E971-C612-3A3ECD7DE5E2}"/>
              </a:ext>
            </a:extLst>
          </p:cNvPr>
          <p:cNvSpPr/>
          <p:nvPr/>
        </p:nvSpPr>
        <p:spPr>
          <a:xfrm>
            <a:off x="8176305" y="5798492"/>
            <a:ext cx="2554638" cy="61818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79000">
                <a:schemeClr val="bg1">
                  <a:lumMod val="9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75" name="Rectangle 31">
            <a:extLst>
              <a:ext uri="{FF2B5EF4-FFF2-40B4-BE49-F238E27FC236}">
                <a16:creationId xmlns:a16="http://schemas.microsoft.com/office/drawing/2014/main" id="{5624E6FC-C904-889D-AD63-C6DB45F0FC33}"/>
              </a:ext>
            </a:extLst>
          </p:cNvPr>
          <p:cNvSpPr/>
          <p:nvPr/>
        </p:nvSpPr>
        <p:spPr>
          <a:xfrm>
            <a:off x="8929281" y="5999862"/>
            <a:ext cx="2303469" cy="215444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ko-KR" altLang="en-US" sz="1400" dirty="0">
                <a:latin typeface="페이퍼로지 5 Medium" pitchFamily="2" charset="-127"/>
                <a:ea typeface="페이퍼로지 5 Medium" pitchFamily="2" charset="-127"/>
              </a:rPr>
              <a:t>데이터 타겟 광고</a:t>
            </a:r>
          </a:p>
        </p:txBody>
      </p:sp>
      <p:sp>
        <p:nvSpPr>
          <p:cNvPr id="76" name="Oval 46">
            <a:extLst>
              <a:ext uri="{FF2B5EF4-FFF2-40B4-BE49-F238E27FC236}">
                <a16:creationId xmlns:a16="http://schemas.microsoft.com/office/drawing/2014/main" id="{299367DB-23D9-901D-166E-4F686AA74CFC}"/>
              </a:ext>
            </a:extLst>
          </p:cNvPr>
          <p:cNvSpPr/>
          <p:nvPr/>
        </p:nvSpPr>
        <p:spPr>
          <a:xfrm>
            <a:off x="8238392" y="5863431"/>
            <a:ext cx="488306" cy="4883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77" name="Rectangle 31">
            <a:extLst>
              <a:ext uri="{FF2B5EF4-FFF2-40B4-BE49-F238E27FC236}">
                <a16:creationId xmlns:a16="http://schemas.microsoft.com/office/drawing/2014/main" id="{A73E8F89-8373-F595-7E7F-F67185F91AFE}"/>
              </a:ext>
            </a:extLst>
          </p:cNvPr>
          <p:cNvSpPr/>
          <p:nvPr/>
        </p:nvSpPr>
        <p:spPr>
          <a:xfrm>
            <a:off x="8267085" y="6015249"/>
            <a:ext cx="430919" cy="184666"/>
          </a:xfrm>
          <a:prstGeom prst="roundRect">
            <a:avLst>
              <a:gd name="adj" fmla="val 0"/>
            </a:avLst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7 Bold" pitchFamily="2" charset="-127"/>
                <a:ea typeface="페이퍼로지 7 Bold" pitchFamily="2" charset="-127"/>
              </a:rPr>
              <a:t>07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pic>
        <p:nvPicPr>
          <p:cNvPr id="82" name="image.png" descr="image.png">
            <a:extLst>
              <a:ext uri="{FF2B5EF4-FFF2-40B4-BE49-F238E27FC236}">
                <a16:creationId xmlns:a16="http://schemas.microsoft.com/office/drawing/2014/main" id="{8BF1E6EA-1987-37A9-61BB-AB658A0DC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049" y="4038962"/>
            <a:ext cx="1683447" cy="946939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Object 3">
            <a:extLst>
              <a:ext uri="{FF2B5EF4-FFF2-40B4-BE49-F238E27FC236}">
                <a16:creationId xmlns:a16="http://schemas.microsoft.com/office/drawing/2014/main" id="{585CDA3B-2B03-9713-C04C-938DC66C66FC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04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상품 리스트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0696130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B47669-0AFC-9AB6-56D8-C6E5A7971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모서리가 둥근 직사각형 4">
            <a:extLst>
              <a:ext uri="{FF2B5EF4-FFF2-40B4-BE49-F238E27FC236}">
                <a16:creationId xmlns:a16="http://schemas.microsoft.com/office/drawing/2014/main" id="{BD7825FD-1FE9-EBE7-374E-45E5CADB5BA5}"/>
              </a:ext>
            </a:extLst>
          </p:cNvPr>
          <p:cNvSpPr/>
          <p:nvPr/>
        </p:nvSpPr>
        <p:spPr>
          <a:xfrm>
            <a:off x="5617631" y="1412874"/>
            <a:ext cx="5896791" cy="4997642"/>
          </a:xfrm>
          <a:prstGeom prst="roundRect">
            <a:avLst>
              <a:gd name="adj" fmla="val 2342"/>
            </a:avLst>
          </a:prstGeom>
          <a:solidFill>
            <a:schemeClr val="bg1"/>
          </a:solidFill>
          <a:ln w="15240">
            <a:solidFill>
              <a:srgbClr val="03C75A"/>
            </a:solidFill>
          </a:ln>
          <a:effectLst>
            <a:outerShdw blurRad="254000" dist="38100" dir="5400000" algn="t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kumimoji="1" lang="ko-Kore-KR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Paperlogy 7 Bold" pitchFamily="2" charset="-127"/>
              <a:ea typeface="Paperlogy 7 Bold" pitchFamily="2" charset="-127"/>
            </a:endParaRPr>
          </a:p>
        </p:txBody>
      </p:sp>
      <p:pic>
        <p:nvPicPr>
          <p:cNvPr id="38" name="네이버플레이스 상단예시용.png" descr="네이버플레이스 상단예시용.png">
            <a:extLst>
              <a:ext uri="{FF2B5EF4-FFF2-40B4-BE49-F238E27FC236}">
                <a16:creationId xmlns:a16="http://schemas.microsoft.com/office/drawing/2014/main" id="{AB6AE70C-8F14-E2F6-C1E2-E078B7AEE8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1010" b="-3793"/>
          <a:stretch>
            <a:fillRect/>
          </a:stretch>
        </p:blipFill>
        <p:spPr>
          <a:xfrm>
            <a:off x="6096000" y="5774311"/>
            <a:ext cx="4878747" cy="568692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모서리가 둥근 직사각형 25">
            <a:extLst>
              <a:ext uri="{FF2B5EF4-FFF2-40B4-BE49-F238E27FC236}">
                <a16:creationId xmlns:a16="http://schemas.microsoft.com/office/drawing/2014/main" id="{CAABA521-FE9E-400C-EC32-41E9EAD504B2}"/>
              </a:ext>
            </a:extLst>
          </p:cNvPr>
          <p:cNvSpPr/>
          <p:nvPr/>
        </p:nvSpPr>
        <p:spPr>
          <a:xfrm>
            <a:off x="647840" y="5494573"/>
            <a:ext cx="4338688" cy="269716"/>
          </a:xfrm>
          <a:prstGeom prst="roundRect">
            <a:avLst>
              <a:gd name="adj" fmla="val 9978"/>
            </a:avLst>
          </a:prstGeom>
          <a:solidFill>
            <a:srgbClr val="03C75A">
              <a:alpha val="20000"/>
            </a:srgbClr>
          </a:solidFill>
          <a:ln w="317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01EC757-192C-B442-00F0-26E3EA5C46D0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04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상품 리스트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5986715C-651D-DCD3-64A3-314521BFD843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708EEE99-EC70-3E8A-8913-44450D13EDA7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72EDB0E-BFB2-E80C-BE86-2C0E2FE7D9CD}"/>
              </a:ext>
            </a:extLst>
          </p:cNvPr>
          <p:cNvSpPr txBox="1"/>
          <p:nvPr/>
        </p:nvSpPr>
        <p:spPr>
          <a:xfrm>
            <a:off x="543706" y="1299157"/>
            <a:ext cx="4655176" cy="2207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dirty="0">
                <a:solidFill>
                  <a:srgbClr val="03C75A"/>
                </a:solidFill>
                <a:latin typeface="페이퍼로지 8 ExtraBold" pitchFamily="2" charset="-127"/>
                <a:ea typeface="페이퍼로지 8 ExtraBold" pitchFamily="2" charset="-127"/>
              </a:rPr>
              <a:t>PRODUCT 1</a:t>
            </a:r>
          </a:p>
          <a:p>
            <a:pPr>
              <a:lnSpc>
                <a:spcPct val="110000"/>
              </a:lnSpc>
            </a:pPr>
            <a:r>
              <a:rPr lang="ko-KR" altLang="en-US" sz="3200" dirty="0" err="1">
                <a:latin typeface="페이퍼로지 5 Medium" pitchFamily="2" charset="-127"/>
                <a:ea typeface="페이퍼로지 5 Medium" pitchFamily="2" charset="-127"/>
              </a:rPr>
              <a:t>네이버플레이스</a:t>
            </a: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endParaRPr lang="en-US" altLang="ko-KR" sz="3200" dirty="0">
              <a:latin typeface="페이퍼로지 5 Medium" pitchFamily="2" charset="-127"/>
              <a:ea typeface="페이퍼로지 5 Medium" pitchFamily="2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3200" dirty="0">
                <a:latin typeface="페이퍼로지 5 Medium" pitchFamily="2" charset="-127"/>
                <a:ea typeface="페이퍼로지 5 Medium" pitchFamily="2" charset="-127"/>
              </a:rPr>
              <a:t>&amp; </a:t>
            </a: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검색 최적화 </a:t>
            </a:r>
            <a:r>
              <a:rPr lang="en-US" altLang="ko-KR" sz="3200" dirty="0">
                <a:latin typeface="페이퍼로지 5 Medium" pitchFamily="2" charset="-127"/>
                <a:ea typeface="페이퍼로지 5 Medium" pitchFamily="2" charset="-127"/>
              </a:rPr>
              <a:t>(SEO&amp;AEO)</a:t>
            </a:r>
            <a:endParaRPr kumimoji="1" lang="ko-KR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5DCF4CE-A999-2244-986E-70E10D3A4C44}"/>
              </a:ext>
            </a:extLst>
          </p:cNvPr>
          <p:cNvSpPr txBox="1"/>
          <p:nvPr/>
        </p:nvSpPr>
        <p:spPr>
          <a:xfrm>
            <a:off x="543706" y="3660883"/>
            <a:ext cx="4749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광고비 없이도</a:t>
            </a:r>
            <a:r>
              <a:rPr lang="en-US" altLang="ko-KR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lang="ko-KR" altLang="en-US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우리 병원이 </a:t>
            </a:r>
            <a:r>
              <a:rPr lang="ko-KR" altLang="en-US" sz="1600" dirty="0" err="1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플레이스</a:t>
            </a:r>
            <a:r>
              <a:rPr lang="ko-KR" altLang="en-US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lang="en-US" altLang="ko-KR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1</a:t>
            </a:r>
            <a:r>
              <a:rPr lang="ko-KR" altLang="en-US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페이지가 됩니다</a:t>
            </a:r>
          </a:p>
        </p:txBody>
      </p:sp>
      <p:sp>
        <p:nvSpPr>
          <p:cNvPr id="31" name="Google Shape;199;p31">
            <a:extLst>
              <a:ext uri="{FF2B5EF4-FFF2-40B4-BE49-F238E27FC236}">
                <a16:creationId xmlns:a16="http://schemas.microsoft.com/office/drawing/2014/main" id="{51B5182D-1252-5F2B-7E3A-59C79B8A9689}"/>
              </a:ext>
            </a:extLst>
          </p:cNvPr>
          <p:cNvSpPr txBox="1"/>
          <p:nvPr/>
        </p:nvSpPr>
        <p:spPr>
          <a:xfrm>
            <a:off x="647840" y="4228709"/>
            <a:ext cx="7177683" cy="984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60000"/>
              </a:lnSpc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매번 클릭당 비용이 나가는 광고에만 의존하지 마세요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. </a:t>
            </a:r>
          </a:p>
          <a:p>
            <a:pPr>
              <a:lnSpc>
                <a:spcPct val="160000"/>
              </a:lnSpc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우리 병원 정보가 검색엔진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(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네이버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구글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)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이 좋아하는 </a:t>
            </a:r>
            <a:endParaRPr lang="en-US" altLang="ko-KR" sz="1400" dirty="0">
              <a:latin typeface="페이퍼로지 4 Regular" pitchFamily="2" charset="-127"/>
              <a:ea typeface="페이퍼로지 4 Regular" pitchFamily="2" charset="-127"/>
            </a:endParaRPr>
          </a:p>
          <a:p>
            <a:pPr>
              <a:lnSpc>
                <a:spcPct val="160000"/>
              </a:lnSpc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구조가 되도록 만들어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자연스럽게 환자가 유입되도록 합니다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.</a:t>
            </a:r>
          </a:p>
        </p:txBody>
      </p:sp>
      <p:sp>
        <p:nvSpPr>
          <p:cNvPr id="36" name="모서리가 둥근 직사각형 25">
            <a:extLst>
              <a:ext uri="{FF2B5EF4-FFF2-40B4-BE49-F238E27FC236}">
                <a16:creationId xmlns:a16="http://schemas.microsoft.com/office/drawing/2014/main" id="{B8114350-4297-4A41-24C8-41EEAC006CB4}"/>
              </a:ext>
            </a:extLst>
          </p:cNvPr>
          <p:cNvSpPr/>
          <p:nvPr/>
        </p:nvSpPr>
        <p:spPr>
          <a:xfrm>
            <a:off x="647840" y="5823943"/>
            <a:ext cx="4338688" cy="269716"/>
          </a:xfrm>
          <a:prstGeom prst="roundRect">
            <a:avLst>
              <a:gd name="adj" fmla="val 9978"/>
            </a:avLst>
          </a:prstGeom>
          <a:solidFill>
            <a:srgbClr val="03C75A">
              <a:alpha val="20000"/>
            </a:srgbClr>
          </a:solidFill>
          <a:ln w="317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37" name="모서리가 둥근 직사각형 25">
            <a:extLst>
              <a:ext uri="{FF2B5EF4-FFF2-40B4-BE49-F238E27FC236}">
                <a16:creationId xmlns:a16="http://schemas.microsoft.com/office/drawing/2014/main" id="{E65A9FC6-50B0-D770-AA4A-D73BCB711708}"/>
              </a:ext>
            </a:extLst>
          </p:cNvPr>
          <p:cNvSpPr/>
          <p:nvPr/>
        </p:nvSpPr>
        <p:spPr>
          <a:xfrm>
            <a:off x="647840" y="6153313"/>
            <a:ext cx="4338688" cy="269716"/>
          </a:xfrm>
          <a:prstGeom prst="roundRect">
            <a:avLst>
              <a:gd name="adj" fmla="val 9978"/>
            </a:avLst>
          </a:prstGeom>
          <a:solidFill>
            <a:srgbClr val="03C75A">
              <a:alpha val="20000"/>
            </a:srgbClr>
          </a:solidFill>
          <a:ln w="317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32" name="Google Shape;399;p38">
            <a:extLst>
              <a:ext uri="{FF2B5EF4-FFF2-40B4-BE49-F238E27FC236}">
                <a16:creationId xmlns:a16="http://schemas.microsoft.com/office/drawing/2014/main" id="{E93BE838-599F-1A99-4AB1-0C782FC3782A}"/>
              </a:ext>
            </a:extLst>
          </p:cNvPr>
          <p:cNvSpPr txBox="1"/>
          <p:nvPr/>
        </p:nvSpPr>
        <p:spPr>
          <a:xfrm>
            <a:off x="753777" y="5434919"/>
            <a:ext cx="5870577" cy="29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lnSpc>
                <a:spcPct val="160714"/>
              </a:lnSpc>
              <a:buClr>
                <a:srgbClr val="15213F"/>
              </a:buClr>
              <a:buSzPts val="1400"/>
              <a:buFont typeface="Helvetica"/>
              <a:buChar char="•"/>
              <a:defRPr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176213" indent="-176213"/>
            <a:r>
              <a:rPr sz="1400" dirty="0" err="1">
                <a:latin typeface="페이퍼로지 5 Medium" pitchFamily="2" charset="-127"/>
                <a:ea typeface="페이퍼로지 5 Medium" pitchFamily="2" charset="-127"/>
              </a:rPr>
              <a:t>네이버</a:t>
            </a:r>
            <a:r>
              <a:rPr sz="14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400" dirty="0" err="1">
                <a:latin typeface="페이퍼로지 5 Medium" pitchFamily="2" charset="-127"/>
                <a:ea typeface="페이퍼로지 5 Medium" pitchFamily="2" charset="-127"/>
              </a:rPr>
              <a:t>스마트플레이스</a:t>
            </a:r>
            <a:r>
              <a:rPr sz="14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400" dirty="0" err="1">
                <a:latin typeface="페이퍼로지 5 Medium" pitchFamily="2" charset="-127"/>
                <a:ea typeface="페이퍼로지 5 Medium" pitchFamily="2" charset="-127"/>
              </a:rPr>
              <a:t>순위</a:t>
            </a:r>
            <a:r>
              <a:rPr sz="14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400" dirty="0" err="1">
                <a:latin typeface="페이퍼로지 5 Medium" pitchFamily="2" charset="-127"/>
                <a:ea typeface="페이퍼로지 5 Medium" pitchFamily="2" charset="-127"/>
              </a:rPr>
              <a:t>최적화</a:t>
            </a:r>
            <a:endParaRPr sz="1400" dirty="0"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33" name="Google Shape;400;p38">
            <a:extLst>
              <a:ext uri="{FF2B5EF4-FFF2-40B4-BE49-F238E27FC236}">
                <a16:creationId xmlns:a16="http://schemas.microsoft.com/office/drawing/2014/main" id="{0F4CDD35-9F66-67AD-3267-C21A19920745}"/>
              </a:ext>
            </a:extLst>
          </p:cNvPr>
          <p:cNvSpPr txBox="1"/>
          <p:nvPr/>
        </p:nvSpPr>
        <p:spPr>
          <a:xfrm>
            <a:off x="753778" y="5774311"/>
            <a:ext cx="5870577" cy="29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lnSpc>
                <a:spcPct val="160714"/>
              </a:lnSpc>
              <a:buClr>
                <a:srgbClr val="15213F"/>
              </a:buClr>
              <a:buSzPts val="1400"/>
              <a:buFont typeface="Helvetica"/>
              <a:buChar char="•"/>
              <a:defRPr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176213" indent="-176213">
              <a:tabLst>
                <a:tab pos="92075" algn="l"/>
              </a:tabLst>
            </a:pPr>
            <a:r>
              <a:rPr sz="1400" dirty="0" err="1">
                <a:latin typeface="페이퍼로지 5 Medium" pitchFamily="2" charset="-127"/>
                <a:ea typeface="페이퍼로지 5 Medium" pitchFamily="2" charset="-127"/>
              </a:rPr>
              <a:t>병원</a:t>
            </a:r>
            <a:r>
              <a:rPr sz="14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400" dirty="0" err="1">
                <a:latin typeface="페이퍼로지 5 Medium" pitchFamily="2" charset="-127"/>
                <a:ea typeface="페이퍼로지 5 Medium" pitchFamily="2" charset="-127"/>
              </a:rPr>
              <a:t>홈페이지</a:t>
            </a:r>
            <a:r>
              <a:rPr sz="1400" dirty="0">
                <a:latin typeface="페이퍼로지 5 Medium" pitchFamily="2" charset="-127"/>
                <a:ea typeface="페이퍼로지 5 Medium" pitchFamily="2" charset="-127"/>
              </a:rPr>
              <a:t>/</a:t>
            </a:r>
            <a:r>
              <a:rPr sz="1400" dirty="0" err="1">
                <a:latin typeface="페이퍼로지 5 Medium" pitchFamily="2" charset="-127"/>
                <a:ea typeface="페이퍼로지 5 Medium" pitchFamily="2" charset="-127"/>
              </a:rPr>
              <a:t>블로그</a:t>
            </a:r>
            <a:r>
              <a:rPr sz="14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400" dirty="0" err="1">
                <a:latin typeface="페이퍼로지 5 Medium" pitchFamily="2" charset="-127"/>
                <a:ea typeface="페이퍼로지 5 Medium" pitchFamily="2" charset="-127"/>
              </a:rPr>
              <a:t>검색엔진</a:t>
            </a:r>
            <a:r>
              <a:rPr sz="14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400" dirty="0" err="1">
                <a:latin typeface="페이퍼로지 5 Medium" pitchFamily="2" charset="-127"/>
                <a:ea typeface="페이퍼로지 5 Medium" pitchFamily="2" charset="-127"/>
              </a:rPr>
              <a:t>최적화</a:t>
            </a:r>
            <a:r>
              <a:rPr sz="1400" dirty="0">
                <a:latin typeface="페이퍼로지 5 Medium" pitchFamily="2" charset="-127"/>
                <a:ea typeface="페이퍼로지 5 Medium" pitchFamily="2" charset="-127"/>
              </a:rPr>
              <a:t> (SEO) </a:t>
            </a:r>
            <a:r>
              <a:rPr sz="1400" dirty="0" err="1">
                <a:latin typeface="페이퍼로지 5 Medium" pitchFamily="2" charset="-127"/>
                <a:ea typeface="페이퍼로지 5 Medium" pitchFamily="2" charset="-127"/>
              </a:rPr>
              <a:t>작업</a:t>
            </a:r>
            <a:endParaRPr sz="1400" dirty="0"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34" name="Google Shape;401;p38">
            <a:extLst>
              <a:ext uri="{FF2B5EF4-FFF2-40B4-BE49-F238E27FC236}">
                <a16:creationId xmlns:a16="http://schemas.microsoft.com/office/drawing/2014/main" id="{510B3A7F-D0CD-4152-82E4-6D500F465B60}"/>
              </a:ext>
            </a:extLst>
          </p:cNvPr>
          <p:cNvSpPr txBox="1"/>
          <p:nvPr/>
        </p:nvSpPr>
        <p:spPr>
          <a:xfrm>
            <a:off x="753778" y="6113703"/>
            <a:ext cx="5870577" cy="29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lnSpc>
                <a:spcPct val="160714"/>
              </a:lnSpc>
              <a:buClr>
                <a:srgbClr val="15213F"/>
              </a:buClr>
              <a:buSzPts val="1400"/>
              <a:buFont typeface="Helvetica"/>
              <a:buChar char="•"/>
              <a:defRPr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176213" indent="-176213"/>
            <a:r>
              <a:rPr sz="1400" dirty="0" err="1">
                <a:latin typeface="페이퍼로지 5 Medium" pitchFamily="2" charset="-127"/>
                <a:ea typeface="페이퍼로지 5 Medium" pitchFamily="2" charset="-127"/>
              </a:rPr>
              <a:t>병원명</a:t>
            </a:r>
            <a:r>
              <a:rPr sz="14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400" dirty="0" err="1">
                <a:latin typeface="페이퍼로지 5 Medium" pitchFamily="2" charset="-127"/>
                <a:ea typeface="페이퍼로지 5 Medium" pitchFamily="2" charset="-127"/>
              </a:rPr>
              <a:t>검색</a:t>
            </a:r>
            <a:r>
              <a:rPr sz="1400" dirty="0">
                <a:latin typeface="페이퍼로지 5 Medium" pitchFamily="2" charset="-127"/>
                <a:ea typeface="페이퍼로지 5 Medium" pitchFamily="2" charset="-127"/>
              </a:rPr>
              <a:t> 시 </a:t>
            </a:r>
            <a:r>
              <a:rPr sz="1400" dirty="0" err="1">
                <a:latin typeface="페이퍼로지 5 Medium" pitchFamily="2" charset="-127"/>
                <a:ea typeface="페이퍼로지 5 Medium" pitchFamily="2" charset="-127"/>
              </a:rPr>
              <a:t>상단</a:t>
            </a:r>
            <a:r>
              <a:rPr sz="14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400" dirty="0" err="1">
                <a:latin typeface="페이퍼로지 5 Medium" pitchFamily="2" charset="-127"/>
                <a:ea typeface="페이퍼로지 5 Medium" pitchFamily="2" charset="-127"/>
              </a:rPr>
              <a:t>노출</a:t>
            </a:r>
            <a:r>
              <a:rPr sz="14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400" dirty="0" err="1">
                <a:latin typeface="페이퍼로지 5 Medium" pitchFamily="2" charset="-127"/>
                <a:ea typeface="페이퍼로지 5 Medium" pitchFamily="2" charset="-127"/>
              </a:rPr>
              <a:t>확보</a:t>
            </a:r>
            <a:endParaRPr sz="1400" dirty="0">
              <a:latin typeface="페이퍼로지 5 Medium" pitchFamily="2" charset="-127"/>
              <a:ea typeface="페이퍼로지 5 Medium" pitchFamily="2" charset="-127"/>
            </a:endParaRPr>
          </a:p>
        </p:txBody>
      </p:sp>
      <p:pic>
        <p:nvPicPr>
          <p:cNvPr id="2" name="네이버플레이스 상단예시용.png" descr="네이버플레이스 상단예시용.png">
            <a:extLst>
              <a:ext uri="{FF2B5EF4-FFF2-40B4-BE49-F238E27FC236}">
                <a16:creationId xmlns:a16="http://schemas.microsoft.com/office/drawing/2014/main" id="{AD1CF2B2-F60F-08C9-460E-0A565CBD6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t="-21324" b="8987"/>
          <a:stretch>
            <a:fillRect/>
          </a:stretch>
        </p:blipFill>
        <p:spPr>
          <a:xfrm>
            <a:off x="6096000" y="781546"/>
            <a:ext cx="4878747" cy="49976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35076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5BFD88-95EA-27F6-7038-459D14E76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28DDB303-071C-70B9-1BB3-8783FB3CFFDD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04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상품 리스트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DC4A4DC2-D23D-8D59-51D9-F4A60D517CBE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70FBF3E-671D-7E73-0F28-E59B69CDEDB3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6FDDE48-2A5C-3260-E0FA-3BD91E14E4A2}"/>
              </a:ext>
            </a:extLst>
          </p:cNvPr>
          <p:cNvSpPr txBox="1"/>
          <p:nvPr/>
        </p:nvSpPr>
        <p:spPr>
          <a:xfrm>
            <a:off x="543706" y="1299157"/>
            <a:ext cx="4655176" cy="2207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dirty="0">
                <a:solidFill>
                  <a:srgbClr val="03C75A"/>
                </a:solidFill>
                <a:latin typeface="페이퍼로지 8 ExtraBold" pitchFamily="2" charset="-127"/>
                <a:ea typeface="페이퍼로지 8 ExtraBold" pitchFamily="2" charset="-127"/>
              </a:rPr>
              <a:t>PRODUCT 1</a:t>
            </a:r>
          </a:p>
          <a:p>
            <a:pPr>
              <a:lnSpc>
                <a:spcPct val="110000"/>
              </a:lnSpc>
            </a:pPr>
            <a:r>
              <a:rPr lang="ko-KR" altLang="en-US" sz="3200" dirty="0" err="1">
                <a:latin typeface="페이퍼로지 5 Medium" pitchFamily="2" charset="-127"/>
                <a:ea typeface="페이퍼로지 5 Medium" pitchFamily="2" charset="-127"/>
              </a:rPr>
              <a:t>네이버플레이스</a:t>
            </a: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endParaRPr lang="en-US" altLang="ko-KR" sz="3200" dirty="0">
              <a:latin typeface="페이퍼로지 5 Medium" pitchFamily="2" charset="-127"/>
              <a:ea typeface="페이퍼로지 5 Medium" pitchFamily="2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3200" dirty="0">
                <a:latin typeface="페이퍼로지 5 Medium" pitchFamily="2" charset="-127"/>
                <a:ea typeface="페이퍼로지 5 Medium" pitchFamily="2" charset="-127"/>
              </a:rPr>
              <a:t>&amp; </a:t>
            </a: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검색 최적화 </a:t>
            </a:r>
            <a:r>
              <a:rPr lang="en-US" altLang="ko-KR" sz="3200" dirty="0">
                <a:latin typeface="페이퍼로지 5 Medium" pitchFamily="2" charset="-127"/>
                <a:ea typeface="페이퍼로지 5 Medium" pitchFamily="2" charset="-127"/>
              </a:rPr>
              <a:t>(SEO&amp;AEO)</a:t>
            </a:r>
            <a:endParaRPr kumimoji="1" lang="ko-KR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2" name="모서리가 둥근 직사각형 4">
            <a:extLst>
              <a:ext uri="{FF2B5EF4-FFF2-40B4-BE49-F238E27FC236}">
                <a16:creationId xmlns:a16="http://schemas.microsoft.com/office/drawing/2014/main" id="{C06525B9-C93F-FEE1-C8BA-D709A6451FC1}"/>
              </a:ext>
            </a:extLst>
          </p:cNvPr>
          <p:cNvSpPr/>
          <p:nvPr/>
        </p:nvSpPr>
        <p:spPr>
          <a:xfrm>
            <a:off x="5617631" y="1412874"/>
            <a:ext cx="5896791" cy="3046127"/>
          </a:xfrm>
          <a:prstGeom prst="roundRect">
            <a:avLst>
              <a:gd name="adj" fmla="val 3968"/>
            </a:avLst>
          </a:prstGeom>
          <a:solidFill>
            <a:schemeClr val="bg1"/>
          </a:solidFill>
          <a:ln w="15240">
            <a:solidFill>
              <a:srgbClr val="03C75A"/>
            </a:solidFill>
          </a:ln>
          <a:effectLst>
            <a:outerShdw blurRad="254000" dist="38100" dir="5400000" algn="t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kumimoji="1" lang="ko-Kore-KR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Paperlogy 7 Bold" pitchFamily="2" charset="-127"/>
              <a:ea typeface="Paperlogy 7 Bold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B4B9BD-1444-EA80-D7BC-FC67F723305C}"/>
              </a:ext>
            </a:extLst>
          </p:cNvPr>
          <p:cNvSpPr txBox="1"/>
          <p:nvPr/>
        </p:nvSpPr>
        <p:spPr>
          <a:xfrm>
            <a:off x="5814351" y="1730601"/>
            <a:ext cx="3847553" cy="1160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dirty="0" err="1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네이버플레이스</a:t>
            </a:r>
            <a:r>
              <a:rPr lang="ko-KR" altLang="en-US" sz="20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endParaRPr lang="en-US" altLang="ko-KR" sz="2000" dirty="0">
              <a:solidFill>
                <a:srgbClr val="03C75A"/>
              </a:solidFill>
              <a:latin typeface="페이퍼로지 4 Regular" pitchFamily="2" charset="-127"/>
              <a:ea typeface="페이퍼로지 4 Regular" pitchFamily="2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000" dirty="0" err="1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상단키워드</a:t>
            </a:r>
            <a:endParaRPr lang="en-US" altLang="ko-KR" sz="2000" dirty="0">
              <a:solidFill>
                <a:srgbClr val="03C75A"/>
              </a:solidFill>
              <a:latin typeface="페이퍼로지 4 Regular" pitchFamily="2" charset="-127"/>
              <a:ea typeface="페이퍼로지 4 Regular" pitchFamily="2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0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진입가능성 분석</a:t>
            </a:r>
          </a:p>
        </p:txBody>
      </p:sp>
      <p:pic>
        <p:nvPicPr>
          <p:cNvPr id="8" name="플레이스 상단키워드분석 참고자료3.png" descr="플레이스 상단키워드분석 참고자료3.png">
            <a:extLst>
              <a:ext uri="{FF2B5EF4-FFF2-40B4-BE49-F238E27FC236}">
                <a16:creationId xmlns:a16="http://schemas.microsoft.com/office/drawing/2014/main" id="{35D8DA72-15E6-314F-9C4C-08F9FDC5D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924" y="1730601"/>
            <a:ext cx="3494354" cy="241467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모서리가 둥근 직사각형 4">
            <a:extLst>
              <a:ext uri="{FF2B5EF4-FFF2-40B4-BE49-F238E27FC236}">
                <a16:creationId xmlns:a16="http://schemas.microsoft.com/office/drawing/2014/main" id="{0DF5E2E1-73D7-8424-71A3-DD34C719B10D}"/>
              </a:ext>
            </a:extLst>
          </p:cNvPr>
          <p:cNvSpPr/>
          <p:nvPr/>
        </p:nvSpPr>
        <p:spPr>
          <a:xfrm>
            <a:off x="5617631" y="4674689"/>
            <a:ext cx="5896791" cy="1746833"/>
          </a:xfrm>
          <a:prstGeom prst="roundRect">
            <a:avLst>
              <a:gd name="adj" fmla="val 7303"/>
            </a:avLst>
          </a:prstGeom>
          <a:solidFill>
            <a:schemeClr val="bg1"/>
          </a:solidFill>
          <a:ln w="15240">
            <a:solidFill>
              <a:srgbClr val="03C75A"/>
            </a:solidFill>
          </a:ln>
          <a:effectLst>
            <a:outerShdw blurRad="254000" dist="38100" dir="5400000" algn="t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kumimoji="1" lang="ko-Kore-KR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Paperlogy 7 Bold" pitchFamily="2" charset="-127"/>
              <a:ea typeface="Paperlogy 7 Bold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514E56-97F5-216A-3E0F-015FE9144D66}"/>
              </a:ext>
            </a:extLst>
          </p:cNvPr>
          <p:cNvSpPr txBox="1"/>
          <p:nvPr/>
        </p:nvSpPr>
        <p:spPr>
          <a:xfrm>
            <a:off x="5814351" y="4978786"/>
            <a:ext cx="3847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네이버플레이스</a:t>
            </a:r>
            <a:endParaRPr lang="en-US" altLang="ko-KR" sz="2000" dirty="0">
              <a:solidFill>
                <a:srgbClr val="03C75A"/>
              </a:solidFill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lang="ko-KR" altLang="en-US" sz="2000" dirty="0" err="1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상단키워드</a:t>
            </a:r>
            <a:endParaRPr lang="en-US" altLang="ko-KR" sz="2000" dirty="0">
              <a:solidFill>
                <a:srgbClr val="03C75A"/>
              </a:solidFill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lang="ko-KR" altLang="en-US" sz="20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성과분석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1EB94E5B-D975-F95C-F87B-FD2B6247E10B}"/>
              </a:ext>
            </a:extLst>
          </p:cNvPr>
          <p:cNvGrpSpPr/>
          <p:nvPr/>
        </p:nvGrpSpPr>
        <p:grpSpPr>
          <a:xfrm>
            <a:off x="7821924" y="4996050"/>
            <a:ext cx="3494354" cy="1258277"/>
            <a:chOff x="5062984" y="2084796"/>
            <a:chExt cx="6831867" cy="2378336"/>
          </a:xfrm>
        </p:grpSpPr>
        <p:pic>
          <p:nvPicPr>
            <p:cNvPr id="11" name="플레이스 상단키워드분석 참고자료2.png" descr="플레이스 상단키워드분석 참고자료2.png">
              <a:extLst>
                <a:ext uri="{FF2B5EF4-FFF2-40B4-BE49-F238E27FC236}">
                  <a16:creationId xmlns:a16="http://schemas.microsoft.com/office/drawing/2014/main" id="{FF396C87-E2F8-123C-B86B-7B14EE236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2984" y="2084796"/>
              <a:ext cx="3344962" cy="237833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플레이스 상단키워드분석 참고자료1.png" descr="플레이스 상단키워드분석 참고자료1.png">
              <a:extLst>
                <a:ext uri="{FF2B5EF4-FFF2-40B4-BE49-F238E27FC236}">
                  <a16:creationId xmlns:a16="http://schemas.microsoft.com/office/drawing/2014/main" id="{06F8B899-DEE9-B7F8-375F-FD4134AAA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0668" y="2097578"/>
              <a:ext cx="3304183" cy="2352774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99265947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6CCB56-CFEE-72D2-9EE4-189ABA441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C8F717F0-7104-09BA-2832-0B4E859D472D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04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상품 리스트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30F07C09-4EFC-1BE9-8080-2F37EA62939F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5551084-6832-7CEC-A573-68CBC802905B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819FBF7-7E43-C20D-9950-DB340B1BB8D6}"/>
              </a:ext>
            </a:extLst>
          </p:cNvPr>
          <p:cNvSpPr txBox="1"/>
          <p:nvPr/>
        </p:nvSpPr>
        <p:spPr>
          <a:xfrm>
            <a:off x="543706" y="1299157"/>
            <a:ext cx="4655176" cy="112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dirty="0">
                <a:solidFill>
                  <a:srgbClr val="03C75A"/>
                </a:solidFill>
                <a:latin typeface="페이퍼로지 8 ExtraBold" pitchFamily="2" charset="-127"/>
                <a:ea typeface="페이퍼로지 8 ExtraBold" pitchFamily="2" charset="-127"/>
              </a:rPr>
              <a:t>PRODUCT 2</a:t>
            </a:r>
          </a:p>
          <a:p>
            <a:pPr>
              <a:lnSpc>
                <a:spcPct val="110000"/>
              </a:lnSpc>
            </a:pPr>
            <a:r>
              <a:rPr kumimoji="1" lang="ko-KR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블로그 상위노출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7F2502-996E-DD03-B7AC-D3CCDDBECAD8}"/>
              </a:ext>
            </a:extLst>
          </p:cNvPr>
          <p:cNvSpPr txBox="1"/>
          <p:nvPr/>
        </p:nvSpPr>
        <p:spPr>
          <a:xfrm>
            <a:off x="543706" y="2552301"/>
            <a:ext cx="4749654" cy="65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의료법을 준수하며</a:t>
            </a:r>
            <a:r>
              <a:rPr lang="en-US" altLang="ko-KR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ko-KR" altLang="en-US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병원의 전문성과 신뢰성을 구축합니다</a:t>
            </a:r>
          </a:p>
        </p:txBody>
      </p:sp>
      <p:sp>
        <p:nvSpPr>
          <p:cNvPr id="14" name="Google Shape;199;p31">
            <a:extLst>
              <a:ext uri="{FF2B5EF4-FFF2-40B4-BE49-F238E27FC236}">
                <a16:creationId xmlns:a16="http://schemas.microsoft.com/office/drawing/2014/main" id="{9152C10E-8D6D-AA26-8725-43AFC451643F}"/>
              </a:ext>
            </a:extLst>
          </p:cNvPr>
          <p:cNvSpPr txBox="1"/>
          <p:nvPr/>
        </p:nvSpPr>
        <p:spPr>
          <a:xfrm>
            <a:off x="647841" y="3289962"/>
            <a:ext cx="4340720" cy="74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공장형으로 찍어내는 글은 오히려 병원의 이미지를 망칩니다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환자의 고민을 해결해주고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원장님의 전문성을 보여주는 </a:t>
            </a:r>
            <a:endParaRPr lang="en-US" altLang="ko-KR" sz="1400" dirty="0">
              <a:latin typeface="페이퍼로지 4 Regular" pitchFamily="2" charset="-127"/>
              <a:ea typeface="페이퍼로지 4 Regular" pitchFamily="2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'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진짜 콘텐츠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'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를 발행합니다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.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A3D4BF22-5D98-2AC3-1E64-1CC5D9794523}"/>
              </a:ext>
            </a:extLst>
          </p:cNvPr>
          <p:cNvGrpSpPr/>
          <p:nvPr/>
        </p:nvGrpSpPr>
        <p:grpSpPr>
          <a:xfrm>
            <a:off x="5638971" y="1412875"/>
            <a:ext cx="2855512" cy="5003799"/>
            <a:chOff x="4713574" y="1376362"/>
            <a:chExt cx="3419641" cy="4865648"/>
          </a:xfrm>
        </p:grpSpPr>
        <p:sp>
          <p:nvSpPr>
            <p:cNvPr id="16" name="모서리가 둥근 직사각형 4">
              <a:extLst>
                <a:ext uri="{FF2B5EF4-FFF2-40B4-BE49-F238E27FC236}">
                  <a16:creationId xmlns:a16="http://schemas.microsoft.com/office/drawing/2014/main" id="{3103A32E-4DB0-775E-558B-D44F9BE40327}"/>
                </a:ext>
              </a:extLst>
            </p:cNvPr>
            <p:cNvSpPr/>
            <p:nvPr/>
          </p:nvSpPr>
          <p:spPr>
            <a:xfrm>
              <a:off x="4713574" y="1376362"/>
              <a:ext cx="3419641" cy="2348127"/>
            </a:xfrm>
            <a:prstGeom prst="roundRect">
              <a:avLst>
                <a:gd name="adj" fmla="val 7303"/>
              </a:avLst>
            </a:prstGeom>
            <a:solidFill>
              <a:schemeClr val="bg1"/>
            </a:solidFill>
            <a:ln w="15240">
              <a:solidFill>
                <a:srgbClr val="03C75A"/>
              </a:solidFill>
            </a:ln>
            <a:effectLst>
              <a:outerShdw blurRad="254000" dist="38100" dir="5400000" algn="t" rotWithShape="0">
                <a:schemeClr val="tx1">
                  <a:lumMod val="50000"/>
                  <a:lumOff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kumimoji="1" lang="ko-Kore-KR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</a:endParaRPr>
            </a:p>
          </p:txBody>
        </p:sp>
        <p:sp>
          <p:nvSpPr>
            <p:cNvPr id="17" name="모서리가 둥근 직사각형 5">
              <a:extLst>
                <a:ext uri="{FF2B5EF4-FFF2-40B4-BE49-F238E27FC236}">
                  <a16:creationId xmlns:a16="http://schemas.microsoft.com/office/drawing/2014/main" id="{D373316C-0DAD-D67E-AB7E-F65A0089A1EA}"/>
                </a:ext>
              </a:extLst>
            </p:cNvPr>
            <p:cNvSpPr/>
            <p:nvPr/>
          </p:nvSpPr>
          <p:spPr>
            <a:xfrm>
              <a:off x="4713574" y="3893883"/>
              <a:ext cx="3419641" cy="2348127"/>
            </a:xfrm>
            <a:prstGeom prst="roundRect">
              <a:avLst>
                <a:gd name="adj" fmla="val 7303"/>
              </a:avLst>
            </a:prstGeom>
            <a:solidFill>
              <a:schemeClr val="bg1"/>
            </a:solidFill>
            <a:ln w="15240">
              <a:solidFill>
                <a:srgbClr val="03C75A"/>
              </a:solidFill>
            </a:ln>
            <a:effectLst>
              <a:outerShdw blurRad="254000" dist="38100" dir="5400000" algn="t" rotWithShape="0">
                <a:schemeClr val="tx1">
                  <a:lumMod val="50000"/>
                  <a:lumOff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kumimoji="1" lang="ko-Kore-KR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FA3234B8-B209-2CA8-1385-DFB85862A068}"/>
              </a:ext>
            </a:extLst>
          </p:cNvPr>
          <p:cNvGrpSpPr/>
          <p:nvPr/>
        </p:nvGrpSpPr>
        <p:grpSpPr>
          <a:xfrm>
            <a:off x="8712600" y="1412875"/>
            <a:ext cx="2855512" cy="5003799"/>
            <a:chOff x="4713574" y="1376362"/>
            <a:chExt cx="3419641" cy="4865648"/>
          </a:xfrm>
        </p:grpSpPr>
        <p:sp>
          <p:nvSpPr>
            <p:cNvPr id="19" name="모서리가 둥근 직사각형 8">
              <a:extLst>
                <a:ext uri="{FF2B5EF4-FFF2-40B4-BE49-F238E27FC236}">
                  <a16:creationId xmlns:a16="http://schemas.microsoft.com/office/drawing/2014/main" id="{80FCCEA9-7D0B-3EAC-A6FA-A47B731AA524}"/>
                </a:ext>
              </a:extLst>
            </p:cNvPr>
            <p:cNvSpPr/>
            <p:nvPr/>
          </p:nvSpPr>
          <p:spPr>
            <a:xfrm>
              <a:off x="4713574" y="1376362"/>
              <a:ext cx="3419641" cy="2348127"/>
            </a:xfrm>
            <a:prstGeom prst="roundRect">
              <a:avLst>
                <a:gd name="adj" fmla="val 7303"/>
              </a:avLst>
            </a:prstGeom>
            <a:solidFill>
              <a:schemeClr val="bg1"/>
            </a:solidFill>
            <a:ln w="15240">
              <a:solidFill>
                <a:srgbClr val="03C75A"/>
              </a:solidFill>
            </a:ln>
            <a:effectLst>
              <a:outerShdw blurRad="254000" dist="38100" dir="5400000" algn="t" rotWithShape="0">
                <a:schemeClr val="tx1">
                  <a:lumMod val="50000"/>
                  <a:lumOff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kumimoji="1" lang="ko-Kore-KR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</a:endParaRPr>
            </a:p>
          </p:txBody>
        </p:sp>
        <p:sp>
          <p:nvSpPr>
            <p:cNvPr id="20" name="모서리가 둥근 직사각형 9">
              <a:extLst>
                <a:ext uri="{FF2B5EF4-FFF2-40B4-BE49-F238E27FC236}">
                  <a16:creationId xmlns:a16="http://schemas.microsoft.com/office/drawing/2014/main" id="{B4986081-0D55-F2F7-8CC9-67BA593304E4}"/>
                </a:ext>
              </a:extLst>
            </p:cNvPr>
            <p:cNvSpPr/>
            <p:nvPr/>
          </p:nvSpPr>
          <p:spPr>
            <a:xfrm>
              <a:off x="4713574" y="3893883"/>
              <a:ext cx="3419641" cy="2348127"/>
            </a:xfrm>
            <a:prstGeom prst="roundRect">
              <a:avLst>
                <a:gd name="adj" fmla="val 7303"/>
              </a:avLst>
            </a:prstGeom>
            <a:solidFill>
              <a:schemeClr val="bg1"/>
            </a:solidFill>
            <a:ln w="15240">
              <a:solidFill>
                <a:srgbClr val="03C75A"/>
              </a:solidFill>
            </a:ln>
            <a:effectLst>
              <a:outerShdw blurRad="254000" dist="38100" dir="5400000" algn="t" rotWithShape="0">
                <a:schemeClr val="tx1">
                  <a:lumMod val="50000"/>
                  <a:lumOff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kumimoji="1" lang="ko-Kore-KR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</a:endParaRPr>
            </a:p>
          </p:txBody>
        </p:sp>
      </p:grpSp>
      <p:sp>
        <p:nvSpPr>
          <p:cNvPr id="21" name="Google Shape;413;p39">
            <a:extLst>
              <a:ext uri="{FF2B5EF4-FFF2-40B4-BE49-F238E27FC236}">
                <a16:creationId xmlns:a16="http://schemas.microsoft.com/office/drawing/2014/main" id="{DFC0614C-305B-C1F3-B23F-4D3B632E6719}"/>
              </a:ext>
            </a:extLst>
          </p:cNvPr>
          <p:cNvSpPr txBox="1"/>
          <p:nvPr/>
        </p:nvSpPr>
        <p:spPr>
          <a:xfrm>
            <a:off x="5849292" y="1643499"/>
            <a:ext cx="2067423" cy="714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3076"/>
              </a:lnSpc>
              <a:defRPr sz="1900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rPr sz="2000" dirty="0" err="1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네이버</a:t>
            </a:r>
            <a:r>
              <a:rPr sz="20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 </a:t>
            </a:r>
            <a:endParaRPr lang="en-US" sz="2000" dirty="0">
              <a:solidFill>
                <a:srgbClr val="03C75A"/>
              </a:solidFill>
              <a:latin typeface="페이퍼로지 7 Bold" pitchFamily="2" charset="-127"/>
              <a:ea typeface="페이퍼로지 7 Bold" pitchFamily="2" charset="-127"/>
            </a:endParaRPr>
          </a:p>
          <a:p>
            <a:r>
              <a:rPr sz="2000" dirty="0" err="1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블로그</a:t>
            </a:r>
            <a:r>
              <a:rPr sz="20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 </a:t>
            </a:r>
            <a:r>
              <a:rPr sz="2000" dirty="0" err="1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배포</a:t>
            </a:r>
            <a:endParaRPr sz="2000" dirty="0">
              <a:solidFill>
                <a:srgbClr val="03C75A"/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22" name="Google Shape;414;p39">
            <a:extLst>
              <a:ext uri="{FF2B5EF4-FFF2-40B4-BE49-F238E27FC236}">
                <a16:creationId xmlns:a16="http://schemas.microsoft.com/office/drawing/2014/main" id="{5BE3C29C-5A58-240C-7A5B-7B485D2B7B71}"/>
              </a:ext>
            </a:extLst>
          </p:cNvPr>
          <p:cNvSpPr txBox="1"/>
          <p:nvPr/>
        </p:nvSpPr>
        <p:spPr>
          <a:xfrm>
            <a:off x="5849292" y="2432535"/>
            <a:ext cx="2471748" cy="114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네이버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블로그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지수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(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최적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및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준최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)를 </a:t>
            </a:r>
            <a:endParaRPr lang="en-US" sz="1200" dirty="0"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보유한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채널을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활용하여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타겟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키워드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endParaRPr lang="en-US" sz="1200" dirty="0"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검색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시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상위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노출을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실현하고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endParaRPr lang="en-US" sz="1200" dirty="0"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브랜드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인지도를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극대화합니다</a:t>
            </a:r>
            <a:endParaRPr sz="1200" dirty="0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23" name="Google Shape;418;p39">
            <a:extLst>
              <a:ext uri="{FF2B5EF4-FFF2-40B4-BE49-F238E27FC236}">
                <a16:creationId xmlns:a16="http://schemas.microsoft.com/office/drawing/2014/main" id="{5093AF3B-6EEA-564E-8671-AA15206C637C}"/>
              </a:ext>
            </a:extLst>
          </p:cNvPr>
          <p:cNvSpPr txBox="1"/>
          <p:nvPr/>
        </p:nvSpPr>
        <p:spPr>
          <a:xfrm>
            <a:off x="8934571" y="1643499"/>
            <a:ext cx="2067423" cy="714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3076"/>
              </a:lnSpc>
              <a:defRPr sz="1900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rPr sz="2000" dirty="0" err="1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의료</a:t>
            </a:r>
            <a:r>
              <a:rPr sz="20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 </a:t>
            </a:r>
            <a:r>
              <a:rPr sz="2000" dirty="0" err="1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전문</a:t>
            </a:r>
            <a:r>
              <a:rPr sz="20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 </a:t>
            </a:r>
            <a:endParaRPr lang="en-US" sz="2000" dirty="0">
              <a:solidFill>
                <a:srgbClr val="03C75A"/>
              </a:solidFill>
              <a:latin typeface="페이퍼로지 7 Bold" pitchFamily="2" charset="-127"/>
              <a:ea typeface="페이퍼로지 7 Bold" pitchFamily="2" charset="-127"/>
            </a:endParaRPr>
          </a:p>
          <a:p>
            <a:r>
              <a:rPr sz="2000" dirty="0" err="1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브랜딩</a:t>
            </a:r>
            <a:endParaRPr sz="2000" dirty="0">
              <a:solidFill>
                <a:srgbClr val="03C75A"/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24" name="Google Shape;419;p39">
            <a:extLst>
              <a:ext uri="{FF2B5EF4-FFF2-40B4-BE49-F238E27FC236}">
                <a16:creationId xmlns:a16="http://schemas.microsoft.com/office/drawing/2014/main" id="{4CD38EFF-881D-3F28-61D7-54965262803A}"/>
              </a:ext>
            </a:extLst>
          </p:cNvPr>
          <p:cNvSpPr txBox="1"/>
          <p:nvPr/>
        </p:nvSpPr>
        <p:spPr>
          <a:xfrm>
            <a:off x="8934572" y="2432535"/>
            <a:ext cx="2471748" cy="114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의료법을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철저히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준수하면서도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endParaRPr lang="en-US" sz="1200" dirty="0"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의료진의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검수를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거친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전문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원고를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통해</a:t>
            </a:r>
            <a:endParaRPr lang="en-US" sz="1200" dirty="0"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환자에게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깊은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신뢰를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심어주는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endParaRPr lang="en-US" sz="1200" dirty="0"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고품질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콘텐츠를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발행합니다</a:t>
            </a:r>
            <a:endParaRPr sz="1200" dirty="0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25" name="Google Shape;423;p39">
            <a:extLst>
              <a:ext uri="{FF2B5EF4-FFF2-40B4-BE49-F238E27FC236}">
                <a16:creationId xmlns:a16="http://schemas.microsoft.com/office/drawing/2014/main" id="{46E68431-77EF-8A74-2144-02C5439ADEF6}"/>
              </a:ext>
            </a:extLst>
          </p:cNvPr>
          <p:cNvSpPr txBox="1"/>
          <p:nvPr/>
        </p:nvSpPr>
        <p:spPr>
          <a:xfrm>
            <a:off x="5849292" y="4284758"/>
            <a:ext cx="2067423" cy="714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3076"/>
              </a:lnSpc>
              <a:defRPr sz="1900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rPr sz="2000" dirty="0" err="1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심리</a:t>
            </a:r>
            <a:r>
              <a:rPr sz="20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 </a:t>
            </a:r>
            <a:r>
              <a:rPr sz="2000" dirty="0" err="1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기반</a:t>
            </a:r>
            <a:r>
              <a:rPr sz="20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 </a:t>
            </a:r>
            <a:endParaRPr lang="en-US" sz="2000" dirty="0">
              <a:solidFill>
                <a:srgbClr val="03C75A"/>
              </a:solidFill>
              <a:latin typeface="페이퍼로지 7 Bold" pitchFamily="2" charset="-127"/>
              <a:ea typeface="페이퍼로지 7 Bold" pitchFamily="2" charset="-127"/>
            </a:endParaRPr>
          </a:p>
          <a:p>
            <a:r>
              <a:rPr sz="2000" dirty="0" err="1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스토리텔링</a:t>
            </a:r>
            <a:endParaRPr sz="2000" dirty="0">
              <a:solidFill>
                <a:srgbClr val="03C75A"/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26" name="Google Shape;424;p39">
            <a:extLst>
              <a:ext uri="{FF2B5EF4-FFF2-40B4-BE49-F238E27FC236}">
                <a16:creationId xmlns:a16="http://schemas.microsoft.com/office/drawing/2014/main" id="{76DDCDAB-F556-63E0-0EBB-71FB34914242}"/>
              </a:ext>
            </a:extLst>
          </p:cNvPr>
          <p:cNvSpPr txBox="1"/>
          <p:nvPr/>
        </p:nvSpPr>
        <p:spPr>
          <a:xfrm>
            <a:off x="5849292" y="5073793"/>
            <a:ext cx="2471748" cy="114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환자의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검색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의도와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심리를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분석하여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endParaRPr lang="en-US" sz="1200" dirty="0"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단순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정보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전달을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넘어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실제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내원</a:t>
            </a:r>
            <a:endParaRPr lang="en-US" sz="1200" dirty="0"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예약으로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이어지는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설득력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있는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endParaRPr lang="en-US" sz="1200" dirty="0"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스토리텔링을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구현합니다</a:t>
            </a:r>
            <a:endParaRPr sz="1200" dirty="0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27" name="Google Shape;428;p39">
            <a:extLst>
              <a:ext uri="{FF2B5EF4-FFF2-40B4-BE49-F238E27FC236}">
                <a16:creationId xmlns:a16="http://schemas.microsoft.com/office/drawing/2014/main" id="{68B0E8F3-201F-E36A-F4A1-D0A3B7DC823E}"/>
              </a:ext>
            </a:extLst>
          </p:cNvPr>
          <p:cNvSpPr txBox="1"/>
          <p:nvPr/>
        </p:nvSpPr>
        <p:spPr>
          <a:xfrm>
            <a:off x="8934571" y="4284758"/>
            <a:ext cx="2106912" cy="714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3076"/>
              </a:lnSpc>
              <a:defRPr sz="1900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rPr sz="2000" dirty="0" err="1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영수증</a:t>
            </a:r>
            <a:r>
              <a:rPr sz="20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 </a:t>
            </a:r>
            <a:r>
              <a:rPr sz="2000" dirty="0" err="1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리뷰</a:t>
            </a:r>
            <a:r>
              <a:rPr sz="20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 </a:t>
            </a:r>
            <a:endParaRPr lang="en-US" sz="2000" dirty="0">
              <a:solidFill>
                <a:srgbClr val="03C75A"/>
              </a:solidFill>
              <a:latin typeface="페이퍼로지 7 Bold" pitchFamily="2" charset="-127"/>
              <a:ea typeface="페이퍼로지 7 Bold" pitchFamily="2" charset="-127"/>
            </a:endParaRPr>
          </a:p>
          <a:p>
            <a:r>
              <a:rPr sz="20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및 </a:t>
            </a:r>
            <a:r>
              <a:rPr sz="2000" dirty="0" err="1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리뷰</a:t>
            </a:r>
            <a:r>
              <a:rPr sz="20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 </a:t>
            </a:r>
            <a:r>
              <a:rPr sz="2000" dirty="0" err="1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관리</a:t>
            </a:r>
            <a:endParaRPr sz="2000" dirty="0">
              <a:solidFill>
                <a:srgbClr val="03C75A"/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28" name="Google Shape;429;p39">
            <a:extLst>
              <a:ext uri="{FF2B5EF4-FFF2-40B4-BE49-F238E27FC236}">
                <a16:creationId xmlns:a16="http://schemas.microsoft.com/office/drawing/2014/main" id="{295030E6-830C-BD47-F12F-03FC7B967614}"/>
              </a:ext>
            </a:extLst>
          </p:cNvPr>
          <p:cNvSpPr txBox="1"/>
          <p:nvPr/>
        </p:nvSpPr>
        <p:spPr>
          <a:xfrm>
            <a:off x="8934572" y="5073793"/>
            <a:ext cx="2471748" cy="114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실제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방문객의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영수증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리뷰를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확보하여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endParaRPr lang="en-US" sz="1200" dirty="0"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네이버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플레이스의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신뢰도를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높이고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endParaRPr lang="en-US" sz="1200" dirty="0"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악성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리뷰에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대한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체계적인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대응으로</a:t>
            </a:r>
            <a:endParaRPr lang="en-US" sz="1200" dirty="0"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긍정적인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평판을</a:t>
            </a:r>
            <a:r>
              <a:rPr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200" dirty="0" err="1">
                <a:latin typeface="페이퍼로지 4 Regular" pitchFamily="2" charset="-127"/>
                <a:ea typeface="페이퍼로지 4 Regular" pitchFamily="2" charset="-127"/>
              </a:rPr>
              <a:t>구축합니다</a:t>
            </a:r>
            <a:endParaRPr sz="1200" dirty="0">
              <a:latin typeface="페이퍼로지 4 Regular" pitchFamily="2" charset="-127"/>
              <a:ea typeface="페이퍼로지 4 Regular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924202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2EEB25-2CD7-5226-4B53-A0D10B654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1E08CCB7-407C-26C6-F414-A3282B3356AF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04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상품 리스트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F87887D3-5FFE-0EE4-B128-05434C8E0CE2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C92D744-1200-5C6E-C401-5D60BAF7EB98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99C0662-5D7E-C3FB-E51E-FB05D69E8B6C}"/>
              </a:ext>
            </a:extLst>
          </p:cNvPr>
          <p:cNvSpPr txBox="1"/>
          <p:nvPr/>
        </p:nvSpPr>
        <p:spPr>
          <a:xfrm>
            <a:off x="543706" y="1299157"/>
            <a:ext cx="4655176" cy="112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dirty="0">
                <a:solidFill>
                  <a:srgbClr val="03C75A"/>
                </a:solidFill>
                <a:latin typeface="페이퍼로지 8 ExtraBold" pitchFamily="2" charset="-127"/>
                <a:ea typeface="페이퍼로지 8 ExtraBold" pitchFamily="2" charset="-127"/>
              </a:rPr>
              <a:t>PRODUCT 2</a:t>
            </a:r>
          </a:p>
          <a:p>
            <a:pPr>
              <a:lnSpc>
                <a:spcPct val="110000"/>
              </a:lnSpc>
            </a:pPr>
            <a:r>
              <a:rPr kumimoji="1" lang="ko-KR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블로그 상위노출</a:t>
            </a: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79326270-EB55-4FC9-CB28-106FA1E83F8A}"/>
              </a:ext>
            </a:extLst>
          </p:cNvPr>
          <p:cNvGrpSpPr/>
          <p:nvPr/>
        </p:nvGrpSpPr>
        <p:grpSpPr>
          <a:xfrm>
            <a:off x="558799" y="1397529"/>
            <a:ext cx="20003782" cy="9949420"/>
            <a:chOff x="-2765854" y="-40485"/>
            <a:chExt cx="14322087" cy="8385862"/>
          </a:xfrm>
        </p:grpSpPr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958E9AB9-A6DA-EFB3-124B-DC49AD0F5E01}"/>
                </a:ext>
              </a:extLst>
            </p:cNvPr>
            <p:cNvGrpSpPr/>
            <p:nvPr/>
          </p:nvGrpSpPr>
          <p:grpSpPr>
            <a:xfrm>
              <a:off x="-2765854" y="-40485"/>
              <a:ext cx="8302355" cy="8385862"/>
              <a:chOff x="-3384869" y="-40485"/>
              <a:chExt cx="9137002" cy="8385862"/>
            </a:xfrm>
          </p:grpSpPr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AD61FC0E-DCE0-2BB4-B5A8-654742AEFEA8}"/>
                  </a:ext>
                </a:extLst>
              </p:cNvPr>
              <p:cNvSpPr/>
              <p:nvPr/>
            </p:nvSpPr>
            <p:spPr>
              <a:xfrm>
                <a:off x="2858462" y="-40485"/>
                <a:ext cx="2893671" cy="8179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2000" sy="102000" algn="ctr" rotWithShape="0">
                  <a:prstClr val="black">
                    <a:alpha val="3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AD665C0C-B88D-6229-1C77-3CE5AE6272B6}"/>
                  </a:ext>
                </a:extLst>
              </p:cNvPr>
              <p:cNvSpPr/>
              <p:nvPr/>
            </p:nvSpPr>
            <p:spPr>
              <a:xfrm>
                <a:off x="-263204" y="-7125"/>
                <a:ext cx="2893671" cy="6857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2000" sy="102000" algn="ctr" rotWithShape="0">
                  <a:prstClr val="black">
                    <a:alpha val="3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1B178526-CCB6-A130-ACCC-BC7461575A51}"/>
                  </a:ext>
                </a:extLst>
              </p:cNvPr>
              <p:cNvSpPr/>
              <p:nvPr/>
            </p:nvSpPr>
            <p:spPr>
              <a:xfrm>
                <a:off x="-3384869" y="1487378"/>
                <a:ext cx="2893671" cy="6857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2000" sy="102000" algn="ctr" rotWithShape="0">
                  <a:prstClr val="black">
                    <a:alpha val="3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5" name="블로그3.png" descr="블로그3.png">
              <a:extLst>
                <a:ext uri="{FF2B5EF4-FFF2-40B4-BE49-F238E27FC236}">
                  <a16:creationId xmlns:a16="http://schemas.microsoft.com/office/drawing/2014/main" id="{A75AFCE7-B3FE-00A7-10FA-F74F8F91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r="6662"/>
            <a:stretch>
              <a:fillRect/>
            </a:stretch>
          </p:blipFill>
          <p:spPr>
            <a:xfrm>
              <a:off x="195393" y="122400"/>
              <a:ext cx="2427632" cy="5150014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</p:pic>
        <p:pic>
          <p:nvPicPr>
            <p:cNvPr id="8" name="블로그2.png" descr="블로그2.png">
              <a:extLst>
                <a:ext uri="{FF2B5EF4-FFF2-40B4-BE49-F238E27FC236}">
                  <a16:creationId xmlns:a16="http://schemas.microsoft.com/office/drawing/2014/main" id="{91E26A80-45F2-99CD-C5AF-9461E8E4A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02018" y="78990"/>
              <a:ext cx="2561139" cy="4547104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</p:pic>
        <p:pic>
          <p:nvPicPr>
            <p:cNvPr id="30" name="블로그1.png" descr="블로그1.png">
              <a:extLst>
                <a:ext uri="{FF2B5EF4-FFF2-40B4-BE49-F238E27FC236}">
                  <a16:creationId xmlns:a16="http://schemas.microsoft.com/office/drawing/2014/main" id="{DC784837-3131-60B7-2D68-B1ACCB487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4887"/>
            <a:stretch>
              <a:fillRect/>
            </a:stretch>
          </p:blipFill>
          <p:spPr>
            <a:xfrm>
              <a:off x="9080830" y="2988713"/>
              <a:ext cx="2475403" cy="4593272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</p:pic>
        <p:pic>
          <p:nvPicPr>
            <p:cNvPr id="2" name="블로그4.png" descr="블로그4.png">
              <a:extLst>
                <a:ext uri="{FF2B5EF4-FFF2-40B4-BE49-F238E27FC236}">
                  <a16:creationId xmlns:a16="http://schemas.microsoft.com/office/drawing/2014/main" id="{163296A1-9B6D-5096-8CD5-326EA3AD7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r="4516"/>
            <a:stretch>
              <a:fillRect/>
            </a:stretch>
          </p:blipFill>
          <p:spPr>
            <a:xfrm>
              <a:off x="-2654170" y="1635763"/>
              <a:ext cx="2440687" cy="5215111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6784375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85201C-5894-9747-9C06-7C436C7DC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FD1A8B1C-E79F-7F41-7BE8-926602F09280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04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상품 리스트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0C667F11-4065-A846-CC50-704902E7962C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CC4812CF-8510-5446-C45A-022964C637E7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FE46BB2-EB27-12A9-E8CE-576E724327C7}"/>
              </a:ext>
            </a:extLst>
          </p:cNvPr>
          <p:cNvSpPr txBox="1"/>
          <p:nvPr/>
        </p:nvSpPr>
        <p:spPr>
          <a:xfrm>
            <a:off x="543706" y="1299157"/>
            <a:ext cx="4655176" cy="167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dirty="0">
                <a:solidFill>
                  <a:srgbClr val="03C75A"/>
                </a:solidFill>
                <a:latin typeface="페이퍼로지 8 ExtraBold" pitchFamily="2" charset="-127"/>
                <a:ea typeface="페이퍼로지 8 ExtraBold" pitchFamily="2" charset="-127"/>
              </a:rPr>
              <a:t>PRODUCT 3</a:t>
            </a:r>
          </a:p>
          <a:p>
            <a:pPr>
              <a:lnSpc>
                <a:spcPct val="110000"/>
              </a:lnSpc>
            </a:pPr>
            <a:r>
              <a:rPr lang="ko-KR" altLang="en-US" sz="3200" dirty="0" err="1">
                <a:latin typeface="페이퍼로지 5 Medium" pitchFamily="2" charset="-127"/>
                <a:ea typeface="페이퍼로지 5 Medium" pitchFamily="2" charset="-127"/>
              </a:rPr>
              <a:t>맘카페</a:t>
            </a: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 침투 </a:t>
            </a:r>
            <a:endParaRPr lang="en-US" altLang="ko-KR" sz="3200" dirty="0">
              <a:latin typeface="페이퍼로지 5 Medium" pitchFamily="2" charset="-127"/>
              <a:ea typeface="페이퍼로지 5 Medium" pitchFamily="2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3200" dirty="0">
                <a:latin typeface="페이퍼로지 5 Medium" pitchFamily="2" charset="-127"/>
                <a:ea typeface="페이퍼로지 5 Medium" pitchFamily="2" charset="-127"/>
              </a:rPr>
              <a:t>&amp; </a:t>
            </a: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커뮤니티 바이럴</a:t>
            </a:r>
            <a:endParaRPr kumimoji="1" lang="ko-KR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2662D9-5E24-0B39-7839-B04F58093850}"/>
              </a:ext>
            </a:extLst>
          </p:cNvPr>
          <p:cNvSpPr txBox="1"/>
          <p:nvPr/>
        </p:nvSpPr>
        <p:spPr>
          <a:xfrm>
            <a:off x="543706" y="3103398"/>
            <a:ext cx="4749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우리 병원 타겟 환자들이 </a:t>
            </a:r>
            <a:r>
              <a:rPr lang="ko-KR" alt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모여있는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지역 </a:t>
            </a:r>
            <a:r>
              <a:rPr lang="ko-KR" alt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맘카페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endParaRPr lang="en-US" altLang="ko-KR" sz="1600" dirty="0">
              <a:solidFill>
                <a:schemeClr val="tx1">
                  <a:lumMod val="85000"/>
                  <a:lumOff val="15000"/>
                </a:schemeClr>
              </a:solidFill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및 주요 커뮤니티에 자연스러운 후기와 </a:t>
            </a:r>
            <a:endParaRPr lang="en-US" altLang="ko-KR" sz="1600" dirty="0">
              <a:solidFill>
                <a:schemeClr val="tx1">
                  <a:lumMod val="85000"/>
                  <a:lumOff val="15000"/>
                </a:schemeClr>
              </a:solidFill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추천 글을 배포합니다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.</a:t>
            </a:r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7A53B277-B924-2D38-2B5B-2C61DC754F59}"/>
              </a:ext>
            </a:extLst>
          </p:cNvPr>
          <p:cNvGrpSpPr/>
          <p:nvPr/>
        </p:nvGrpSpPr>
        <p:grpSpPr>
          <a:xfrm>
            <a:off x="5616670" y="1412875"/>
            <a:ext cx="6208060" cy="5008650"/>
            <a:chOff x="5616670" y="1591541"/>
            <a:chExt cx="6208060" cy="4829984"/>
          </a:xfrm>
        </p:grpSpPr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F859A9CA-1367-017E-6EE7-5DED5712D19C}"/>
                </a:ext>
              </a:extLst>
            </p:cNvPr>
            <p:cNvGrpSpPr/>
            <p:nvPr/>
          </p:nvGrpSpPr>
          <p:grpSpPr>
            <a:xfrm>
              <a:off x="5627688" y="1591541"/>
              <a:ext cx="5886734" cy="4829984"/>
              <a:chOff x="5627688" y="1591541"/>
              <a:chExt cx="5886734" cy="5137959"/>
            </a:xfrm>
          </p:grpSpPr>
          <p:grpSp>
            <p:nvGrpSpPr>
              <p:cNvPr id="30" name="그룹 29">
                <a:extLst>
                  <a:ext uri="{FF2B5EF4-FFF2-40B4-BE49-F238E27FC236}">
                    <a16:creationId xmlns:a16="http://schemas.microsoft.com/office/drawing/2014/main" id="{8CDD65BA-0333-ED0D-0399-C6EFFD79EAC0}"/>
                  </a:ext>
                </a:extLst>
              </p:cNvPr>
              <p:cNvGrpSpPr/>
              <p:nvPr/>
            </p:nvGrpSpPr>
            <p:grpSpPr>
              <a:xfrm>
                <a:off x="5627689" y="1591541"/>
                <a:ext cx="5886733" cy="2974353"/>
                <a:chOff x="5627688" y="1591542"/>
                <a:chExt cx="7343455" cy="2192433"/>
              </a:xfrm>
            </p:grpSpPr>
            <p:sp>
              <p:nvSpPr>
                <p:cNvPr id="12" name="직사각형 11">
                  <a:extLst>
                    <a:ext uri="{FF2B5EF4-FFF2-40B4-BE49-F238E27FC236}">
                      <a16:creationId xmlns:a16="http://schemas.microsoft.com/office/drawing/2014/main" id="{7A283B4A-ECF1-CF13-49E9-3C7031182B48}"/>
                    </a:ext>
                  </a:extLst>
                </p:cNvPr>
                <p:cNvSpPr/>
                <p:nvPr/>
              </p:nvSpPr>
              <p:spPr>
                <a:xfrm>
                  <a:off x="5627688" y="1591545"/>
                  <a:ext cx="2358072" cy="21924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03200" sx="98000" sy="98000" algn="ctr" rotWithShape="0">
                    <a:prstClr val="black">
                      <a:alpha val="13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>
                    <a:solidFill>
                      <a:srgbClr val="32404D"/>
                    </a:solidFill>
                    <a:latin typeface="페이퍼로지 4 Regular" pitchFamily="2" charset="-127"/>
                    <a:ea typeface="페이퍼로지 4 Regular" pitchFamily="2" charset="-127"/>
                  </a:endParaRPr>
                </a:p>
              </p:txBody>
            </p:sp>
            <p:sp>
              <p:nvSpPr>
                <p:cNvPr id="13" name="직사각형 12">
                  <a:extLst>
                    <a:ext uri="{FF2B5EF4-FFF2-40B4-BE49-F238E27FC236}">
                      <a16:creationId xmlns:a16="http://schemas.microsoft.com/office/drawing/2014/main" id="{DFE38753-90B5-8E61-E98F-46B18BBCC783}"/>
                    </a:ext>
                  </a:extLst>
                </p:cNvPr>
                <p:cNvSpPr/>
                <p:nvPr/>
              </p:nvSpPr>
              <p:spPr>
                <a:xfrm>
                  <a:off x="8138160" y="1591543"/>
                  <a:ext cx="2358072" cy="21924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03200" sx="98000" sy="98000" algn="ctr" rotWithShape="0">
                    <a:prstClr val="black">
                      <a:alpha val="13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>
                    <a:solidFill>
                      <a:srgbClr val="32404D"/>
                    </a:solidFill>
                    <a:latin typeface="페이퍼로지 4 Regular" pitchFamily="2" charset="-127"/>
                    <a:ea typeface="페이퍼로지 4 Regular" pitchFamily="2" charset="-127"/>
                  </a:endParaRPr>
                </a:p>
              </p:txBody>
            </p:sp>
            <p:sp>
              <p:nvSpPr>
                <p:cNvPr id="29" name="직사각형 28">
                  <a:extLst>
                    <a:ext uri="{FF2B5EF4-FFF2-40B4-BE49-F238E27FC236}">
                      <a16:creationId xmlns:a16="http://schemas.microsoft.com/office/drawing/2014/main" id="{A03638E2-E5A1-41FB-431F-2F4EE4ECE5D6}"/>
                    </a:ext>
                  </a:extLst>
                </p:cNvPr>
                <p:cNvSpPr/>
                <p:nvPr/>
              </p:nvSpPr>
              <p:spPr>
                <a:xfrm>
                  <a:off x="10613071" y="1591542"/>
                  <a:ext cx="2358072" cy="21924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03200" sx="98000" sy="98000" algn="ctr" rotWithShape="0">
                    <a:prstClr val="black">
                      <a:alpha val="13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>
                    <a:solidFill>
                      <a:srgbClr val="32404D"/>
                    </a:solidFill>
                    <a:latin typeface="페이퍼로지 4 Regular" pitchFamily="2" charset="-127"/>
                    <a:ea typeface="페이퍼로지 4 Regular" pitchFamily="2" charset="-127"/>
                  </a:endParaRPr>
                </a:p>
              </p:txBody>
            </p:sp>
          </p:grpSp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1DA6BB34-6286-C68F-3CA2-EE1020AE4A12}"/>
                  </a:ext>
                </a:extLst>
              </p:cNvPr>
              <p:cNvGrpSpPr/>
              <p:nvPr/>
            </p:nvGrpSpPr>
            <p:grpSpPr>
              <a:xfrm>
                <a:off x="5627688" y="4721510"/>
                <a:ext cx="5886733" cy="2007990"/>
                <a:chOff x="5627688" y="1948886"/>
                <a:chExt cx="7343455" cy="1480113"/>
              </a:xfrm>
            </p:grpSpPr>
            <p:sp>
              <p:nvSpPr>
                <p:cNvPr id="36" name="직사각형 35">
                  <a:extLst>
                    <a:ext uri="{FF2B5EF4-FFF2-40B4-BE49-F238E27FC236}">
                      <a16:creationId xmlns:a16="http://schemas.microsoft.com/office/drawing/2014/main" id="{08FA06F0-7115-FE00-BAEE-29505284595C}"/>
                    </a:ext>
                  </a:extLst>
                </p:cNvPr>
                <p:cNvSpPr/>
                <p:nvPr/>
              </p:nvSpPr>
              <p:spPr>
                <a:xfrm>
                  <a:off x="5627688" y="1948890"/>
                  <a:ext cx="3549957" cy="14801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03200" sx="98000" sy="98000" algn="ctr" rotWithShape="0">
                    <a:prstClr val="black">
                      <a:alpha val="13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>
                    <a:solidFill>
                      <a:srgbClr val="32404D"/>
                    </a:solidFill>
                    <a:latin typeface="페이퍼로지 4 Regular" pitchFamily="2" charset="-127"/>
                    <a:ea typeface="페이퍼로지 4 Regular" pitchFamily="2" charset="-127"/>
                  </a:endParaRPr>
                </a:p>
              </p:txBody>
            </p:sp>
            <p:sp>
              <p:nvSpPr>
                <p:cNvPr id="38" name="직사각형 37">
                  <a:extLst>
                    <a:ext uri="{FF2B5EF4-FFF2-40B4-BE49-F238E27FC236}">
                      <a16:creationId xmlns:a16="http://schemas.microsoft.com/office/drawing/2014/main" id="{4F41BAD6-14B5-C10D-6FFF-7307C0048ECF}"/>
                    </a:ext>
                  </a:extLst>
                </p:cNvPr>
                <p:cNvSpPr/>
                <p:nvPr/>
              </p:nvSpPr>
              <p:spPr>
                <a:xfrm>
                  <a:off x="9421187" y="1948886"/>
                  <a:ext cx="3549956" cy="14801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03200" sx="98000" sy="98000" algn="ctr" rotWithShape="0">
                    <a:prstClr val="black">
                      <a:alpha val="13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>
                    <a:solidFill>
                      <a:srgbClr val="32404D"/>
                    </a:solidFill>
                    <a:latin typeface="페이퍼로지 4 Regular" pitchFamily="2" charset="-127"/>
                    <a:ea typeface="페이퍼로지 4 Regular" pitchFamily="2" charset="-127"/>
                  </a:endParaRPr>
                </a:p>
              </p:txBody>
            </p:sp>
          </p:grpSp>
        </p:grpSp>
        <p:sp>
          <p:nvSpPr>
            <p:cNvPr id="41" name="Google Shape;441;p40">
              <a:extLst>
                <a:ext uri="{FF2B5EF4-FFF2-40B4-BE49-F238E27FC236}">
                  <a16:creationId xmlns:a16="http://schemas.microsoft.com/office/drawing/2014/main" id="{2EB24453-931E-363F-05E7-0CD59D2B16C5}"/>
                </a:ext>
              </a:extLst>
            </p:cNvPr>
            <p:cNvSpPr txBox="1"/>
            <p:nvPr/>
          </p:nvSpPr>
          <p:spPr>
            <a:xfrm>
              <a:off x="5768958" y="2582213"/>
              <a:ext cx="1630533" cy="15038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161290"/>
                </a:lnSpc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자연스러운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질문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게시글을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통해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잠재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고객의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궁금증을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유발하고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, 제3자의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입장에서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추천하는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댓글로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답변을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유도합니다</a:t>
              </a:r>
              <a:endParaRPr sz="1250" dirty="0"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43" name="Google Shape;444;p40">
              <a:extLst>
                <a:ext uri="{FF2B5EF4-FFF2-40B4-BE49-F238E27FC236}">
                  <a16:creationId xmlns:a16="http://schemas.microsoft.com/office/drawing/2014/main" id="{8BB13A6F-9ECE-C48A-36AA-533A18312A1C}"/>
                </a:ext>
              </a:extLst>
            </p:cNvPr>
            <p:cNvSpPr txBox="1"/>
            <p:nvPr/>
          </p:nvSpPr>
          <p:spPr>
            <a:xfrm>
              <a:off x="7734636" y="2582213"/>
              <a:ext cx="1630584" cy="15038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161290"/>
                </a:lnSpc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실제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이용자가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작성한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듯한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생생한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체험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후기를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lang="ko-KR" altLang="en-US" sz="1250" dirty="0">
                  <a:latin typeface="페이퍼로지 4 Regular" pitchFamily="2" charset="-127"/>
                  <a:ea typeface="페이퍼로지 4 Regular" pitchFamily="2" charset="-127"/>
                </a:rPr>
                <a:t>공유합니다</a:t>
              </a:r>
              <a:r>
                <a:rPr lang="en-US" altLang="ko-KR" sz="1250" dirty="0">
                  <a:latin typeface="페이퍼로지 4 Regular" pitchFamily="2" charset="-127"/>
                  <a:ea typeface="페이퍼로지 4 Regular" pitchFamily="2" charset="-127"/>
                </a:rPr>
                <a:t>. </a:t>
              </a:r>
              <a:r>
                <a:rPr lang="ko-KR" altLang="en-US" sz="1250" dirty="0">
                  <a:latin typeface="페이퍼로지 4 Regular" pitchFamily="2" charset="-127"/>
                  <a:ea typeface="페이퍼로지 4 Regular" pitchFamily="2" charset="-127"/>
                </a:rPr>
                <a:t>구체적인 사진과 스토리텔링으로 신뢰도를 높입니다</a:t>
              </a:r>
            </a:p>
          </p:txBody>
        </p:sp>
        <p:sp>
          <p:nvSpPr>
            <p:cNvPr id="45" name="Google Shape;447;p40">
              <a:extLst>
                <a:ext uri="{FF2B5EF4-FFF2-40B4-BE49-F238E27FC236}">
                  <a16:creationId xmlns:a16="http://schemas.microsoft.com/office/drawing/2014/main" id="{D3D4A385-17F4-69D8-79A5-E82C5CE53DF7}"/>
                </a:ext>
              </a:extLst>
            </p:cNvPr>
            <p:cNvSpPr txBox="1"/>
            <p:nvPr/>
          </p:nvSpPr>
          <p:spPr>
            <a:xfrm>
              <a:off x="9757307" y="2582213"/>
              <a:ext cx="1630533" cy="15038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161290"/>
                </a:lnSpc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타겟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고객에게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도움이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되는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유용한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정보나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지식을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공유하면서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,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브랜드의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제품이나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서비스를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자연스럽게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녹여냅니다</a:t>
              </a:r>
              <a:endParaRPr sz="1250" dirty="0"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47" name="Google Shape;450;p40">
              <a:extLst>
                <a:ext uri="{FF2B5EF4-FFF2-40B4-BE49-F238E27FC236}">
                  <a16:creationId xmlns:a16="http://schemas.microsoft.com/office/drawing/2014/main" id="{6CFEE225-16B1-A637-29BB-5CC249E13BE0}"/>
                </a:ext>
              </a:extLst>
            </p:cNvPr>
            <p:cNvSpPr txBox="1"/>
            <p:nvPr/>
          </p:nvSpPr>
          <p:spPr>
            <a:xfrm>
              <a:off x="5741055" y="5335507"/>
              <a:ext cx="2506942" cy="8844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161290"/>
                </a:lnSpc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가격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할인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,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프로모션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등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혜택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정보를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endParaRPr lang="en-US" sz="1250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커뮤니티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특성에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맞춰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'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정보성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꿀팁'처럼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배포합니다</a:t>
              </a:r>
              <a:endParaRPr sz="1250" dirty="0"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49" name="Google Shape;453;p40">
              <a:extLst>
                <a:ext uri="{FF2B5EF4-FFF2-40B4-BE49-F238E27FC236}">
                  <a16:creationId xmlns:a16="http://schemas.microsoft.com/office/drawing/2014/main" id="{84428B0E-9999-D00E-79D7-B4DD136B0BAE}"/>
                </a:ext>
              </a:extLst>
            </p:cNvPr>
            <p:cNvSpPr txBox="1"/>
            <p:nvPr/>
          </p:nvSpPr>
          <p:spPr>
            <a:xfrm>
              <a:off x="8852947" y="5368686"/>
              <a:ext cx="2506990" cy="5747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161290"/>
                </a:lnSpc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커뮤니티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내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승인된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홍보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게시판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등을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endParaRPr lang="en-US" sz="1250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활용하여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적극적으로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브랜드를</a:t>
              </a:r>
              <a:r>
                <a:rPr sz="125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latin typeface="페이퍼로지 4 Regular" pitchFamily="2" charset="-127"/>
                  <a:ea typeface="페이퍼로지 4 Regular" pitchFamily="2" charset="-127"/>
                </a:rPr>
                <a:t>알립니다</a:t>
              </a:r>
              <a:endParaRPr sz="1250" dirty="0"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50" name="사각형: 둥근 위쪽 모서리 49">
              <a:extLst>
                <a:ext uri="{FF2B5EF4-FFF2-40B4-BE49-F238E27FC236}">
                  <a16:creationId xmlns:a16="http://schemas.microsoft.com/office/drawing/2014/main" id="{1BC3F21E-369A-4823-9711-99CAD3F63E91}"/>
                </a:ext>
              </a:extLst>
            </p:cNvPr>
            <p:cNvSpPr/>
            <p:nvPr/>
          </p:nvSpPr>
          <p:spPr>
            <a:xfrm rot="5400000">
              <a:off x="5900581" y="1605273"/>
              <a:ext cx="282572" cy="82835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3C7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사각형: 둥근 위쪽 모서리 50">
              <a:extLst>
                <a:ext uri="{FF2B5EF4-FFF2-40B4-BE49-F238E27FC236}">
                  <a16:creationId xmlns:a16="http://schemas.microsoft.com/office/drawing/2014/main" id="{6E93F45F-74BB-8F31-89E6-FE36E01EC64C}"/>
                </a:ext>
              </a:extLst>
            </p:cNvPr>
            <p:cNvSpPr/>
            <p:nvPr/>
          </p:nvSpPr>
          <p:spPr>
            <a:xfrm rot="5400000">
              <a:off x="7992142" y="1537200"/>
              <a:ext cx="282571" cy="96450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3C7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사각형: 둥근 위쪽 모서리 52">
              <a:extLst>
                <a:ext uri="{FF2B5EF4-FFF2-40B4-BE49-F238E27FC236}">
                  <a16:creationId xmlns:a16="http://schemas.microsoft.com/office/drawing/2014/main" id="{42D6E856-6D50-157C-DD5D-723FB993AFCD}"/>
                </a:ext>
              </a:extLst>
            </p:cNvPr>
            <p:cNvSpPr/>
            <p:nvPr/>
          </p:nvSpPr>
          <p:spPr>
            <a:xfrm rot="5400000">
              <a:off x="9841931" y="1660424"/>
              <a:ext cx="282571" cy="7180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3C7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사각형: 둥근 위쪽 모서리 53">
              <a:extLst>
                <a:ext uri="{FF2B5EF4-FFF2-40B4-BE49-F238E27FC236}">
                  <a16:creationId xmlns:a16="http://schemas.microsoft.com/office/drawing/2014/main" id="{15D51ADF-D444-8FFB-B0C4-BD85BBA7469E}"/>
                </a:ext>
              </a:extLst>
            </p:cNvPr>
            <p:cNvSpPr/>
            <p:nvPr/>
          </p:nvSpPr>
          <p:spPr>
            <a:xfrm rot="5400000">
              <a:off x="6120433" y="4161100"/>
              <a:ext cx="282571" cy="12900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3C7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사각형: 둥근 위쪽 모서리 55">
              <a:extLst>
                <a:ext uri="{FF2B5EF4-FFF2-40B4-BE49-F238E27FC236}">
                  <a16:creationId xmlns:a16="http://schemas.microsoft.com/office/drawing/2014/main" id="{431D99B3-6A12-DA36-13ED-BD10DB93E132}"/>
                </a:ext>
              </a:extLst>
            </p:cNvPr>
            <p:cNvSpPr/>
            <p:nvPr/>
          </p:nvSpPr>
          <p:spPr>
            <a:xfrm rot="5400000">
              <a:off x="9258443" y="4075088"/>
              <a:ext cx="282571" cy="146212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3C7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Google Shape;443;p40">
              <a:extLst>
                <a:ext uri="{FF2B5EF4-FFF2-40B4-BE49-F238E27FC236}">
                  <a16:creationId xmlns:a16="http://schemas.microsoft.com/office/drawing/2014/main" id="{07F848AA-F875-DF19-C006-9413BA63F440}"/>
                </a:ext>
              </a:extLst>
            </p:cNvPr>
            <p:cNvSpPr txBox="1"/>
            <p:nvPr/>
          </p:nvSpPr>
          <p:spPr>
            <a:xfrm>
              <a:off x="7734636" y="1818913"/>
              <a:ext cx="2067423" cy="6635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ko-KR" sz="1600" dirty="0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</a:rPr>
                <a:t>Review</a:t>
              </a:r>
              <a:endParaRPr lang="en-US" sz="160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endParaRPr>
            </a:p>
            <a:p>
              <a:pPr>
                <a:lnSpc>
                  <a:spcPct val="150000"/>
                </a:lnSpc>
              </a:pPr>
              <a:r>
                <a:rPr sz="1600" dirty="0" err="1">
                  <a:solidFill>
                    <a:srgbClr val="03C75A"/>
                  </a:solidFill>
                  <a:latin typeface="페이퍼로지 7 Bold" pitchFamily="2" charset="-127"/>
                  <a:ea typeface="페이퍼로지 7 Bold" pitchFamily="2" charset="-127"/>
                </a:rPr>
                <a:t>후기형</a:t>
              </a:r>
              <a:r>
                <a:rPr sz="1600" dirty="0">
                  <a:solidFill>
                    <a:srgbClr val="03C75A"/>
                  </a:solidFill>
                  <a:latin typeface="페이퍼로지 7 Bold" pitchFamily="2" charset="-127"/>
                  <a:ea typeface="페이퍼로지 7 Bold" pitchFamily="2" charset="-127"/>
                </a:rPr>
                <a:t> </a:t>
              </a:r>
              <a:endParaRPr lang="en-US" sz="16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44" name="Google Shape;446;p40">
              <a:extLst>
                <a:ext uri="{FF2B5EF4-FFF2-40B4-BE49-F238E27FC236}">
                  <a16:creationId xmlns:a16="http://schemas.microsoft.com/office/drawing/2014/main" id="{489CA97E-5DD2-9023-532F-8951FC804DB6}"/>
                </a:ext>
              </a:extLst>
            </p:cNvPr>
            <p:cNvSpPr txBox="1"/>
            <p:nvPr/>
          </p:nvSpPr>
          <p:spPr>
            <a:xfrm>
              <a:off x="9757307" y="1818913"/>
              <a:ext cx="2067423" cy="6635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ko-KR" sz="1600" dirty="0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</a:rPr>
                <a:t>Info</a:t>
              </a:r>
            </a:p>
            <a:p>
              <a:pPr>
                <a:lnSpc>
                  <a:spcPct val="150000"/>
                </a:lnSpc>
              </a:pPr>
              <a:r>
                <a:rPr sz="1600" dirty="0" err="1">
                  <a:solidFill>
                    <a:srgbClr val="03C75A"/>
                  </a:solidFill>
                  <a:latin typeface="페이퍼로지 7 Bold" pitchFamily="2" charset="-127"/>
                  <a:ea typeface="페이퍼로지 7 Bold" pitchFamily="2" charset="-127"/>
                </a:rPr>
                <a:t>정보전달형</a:t>
              </a:r>
              <a:r>
                <a:rPr sz="1600" dirty="0">
                  <a:solidFill>
                    <a:srgbClr val="03C75A"/>
                  </a:solidFill>
                  <a:latin typeface="페이퍼로지 7 Bold" pitchFamily="2" charset="-127"/>
                  <a:ea typeface="페이퍼로지 7 Bold" pitchFamily="2" charset="-127"/>
                </a:rPr>
                <a:t> </a:t>
              </a:r>
              <a:endParaRPr lang="en-US" sz="16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46" name="Google Shape;449;p40">
              <a:extLst>
                <a:ext uri="{FF2B5EF4-FFF2-40B4-BE49-F238E27FC236}">
                  <a16:creationId xmlns:a16="http://schemas.microsoft.com/office/drawing/2014/main" id="{942BEAAA-4AFB-E52B-01C9-E79FBC1073A0}"/>
                </a:ext>
              </a:extLst>
            </p:cNvPr>
            <p:cNvSpPr txBox="1"/>
            <p:nvPr/>
          </p:nvSpPr>
          <p:spPr>
            <a:xfrm>
              <a:off x="5741055" y="4620751"/>
              <a:ext cx="2067423" cy="6635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ko-KR" sz="1600" dirty="0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</a:rPr>
                <a:t>Hot Deal</a:t>
              </a:r>
              <a:endParaRPr lang="en-US" sz="160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endParaRPr>
            </a:p>
            <a:p>
              <a:pPr>
                <a:lnSpc>
                  <a:spcPct val="150000"/>
                </a:lnSpc>
              </a:pPr>
              <a:r>
                <a:rPr sz="1600" dirty="0" err="1">
                  <a:solidFill>
                    <a:srgbClr val="03C75A"/>
                  </a:solidFill>
                  <a:latin typeface="페이퍼로지 7 Bold" pitchFamily="2" charset="-127"/>
                  <a:ea typeface="페이퍼로지 7 Bold" pitchFamily="2" charset="-127"/>
                </a:rPr>
                <a:t>핫딜형</a:t>
              </a:r>
              <a:r>
                <a:rPr sz="1600" dirty="0">
                  <a:solidFill>
                    <a:srgbClr val="03C75A"/>
                  </a:solidFill>
                  <a:latin typeface="페이퍼로지 7 Bold" pitchFamily="2" charset="-127"/>
                  <a:ea typeface="페이퍼로지 7 Bold" pitchFamily="2" charset="-127"/>
                </a:rPr>
                <a:t> </a:t>
              </a:r>
              <a:endParaRPr lang="en-US" sz="16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48" name="Google Shape;452;p40">
              <a:extLst>
                <a:ext uri="{FF2B5EF4-FFF2-40B4-BE49-F238E27FC236}">
                  <a16:creationId xmlns:a16="http://schemas.microsoft.com/office/drawing/2014/main" id="{C17FC7D9-D9B4-FA57-C397-46C322ADC270}"/>
                </a:ext>
              </a:extLst>
            </p:cNvPr>
            <p:cNvSpPr txBox="1"/>
            <p:nvPr/>
          </p:nvSpPr>
          <p:spPr>
            <a:xfrm>
              <a:off x="8825044" y="4620751"/>
              <a:ext cx="2067423" cy="6635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ko-KR" sz="1600" dirty="0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</a:rPr>
                <a:t>Promotion</a:t>
              </a:r>
              <a:endParaRPr lang="en-US" sz="160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endParaRPr>
            </a:p>
            <a:p>
              <a:pPr>
                <a:lnSpc>
                  <a:spcPct val="150000"/>
                </a:lnSpc>
              </a:pPr>
              <a:r>
                <a:rPr sz="1600" dirty="0" err="1">
                  <a:solidFill>
                    <a:srgbClr val="03C75A"/>
                  </a:solidFill>
                  <a:latin typeface="페이퍼로지 7 Bold" pitchFamily="2" charset="-127"/>
                  <a:ea typeface="페이퍼로지 7 Bold" pitchFamily="2" charset="-127"/>
                </a:rPr>
                <a:t>홍보형</a:t>
              </a:r>
              <a:r>
                <a:rPr sz="1600" dirty="0">
                  <a:solidFill>
                    <a:srgbClr val="03C75A"/>
                  </a:solidFill>
                  <a:latin typeface="페이퍼로지 7 Bold" pitchFamily="2" charset="-127"/>
                  <a:ea typeface="페이퍼로지 7 Bold" pitchFamily="2" charset="-127"/>
                </a:rPr>
                <a:t> </a:t>
              </a:r>
              <a:endParaRPr lang="en-US" sz="16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40" name="Google Shape;440;p40">
              <a:extLst>
                <a:ext uri="{FF2B5EF4-FFF2-40B4-BE49-F238E27FC236}">
                  <a16:creationId xmlns:a16="http://schemas.microsoft.com/office/drawing/2014/main" id="{0574DE80-03D2-6F85-D27D-ED03FF73806A}"/>
                </a:ext>
              </a:extLst>
            </p:cNvPr>
            <p:cNvSpPr txBox="1"/>
            <p:nvPr/>
          </p:nvSpPr>
          <p:spPr>
            <a:xfrm>
              <a:off x="5768958" y="1818913"/>
              <a:ext cx="2067423" cy="6635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ko-KR" sz="1600" dirty="0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</a:rPr>
                <a:t>Q&amp;A</a:t>
              </a:r>
              <a:endParaRPr lang="en-US" sz="160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endParaRPr>
            </a:p>
            <a:p>
              <a:pPr>
                <a:lnSpc>
                  <a:spcPct val="150000"/>
                </a:lnSpc>
              </a:pPr>
              <a:r>
                <a:rPr sz="1600" dirty="0" err="1">
                  <a:solidFill>
                    <a:srgbClr val="03C75A"/>
                  </a:solidFill>
                  <a:latin typeface="페이퍼로지 7 Bold" pitchFamily="2" charset="-127"/>
                  <a:ea typeface="페이퍼로지 7 Bold" pitchFamily="2" charset="-127"/>
                </a:rPr>
                <a:t>질의응답형</a:t>
              </a:r>
              <a:r>
                <a:rPr sz="1600" dirty="0">
                  <a:solidFill>
                    <a:srgbClr val="03C75A"/>
                  </a:solidFill>
                  <a:latin typeface="페이퍼로지 7 Bold" pitchFamily="2" charset="-127"/>
                  <a:ea typeface="페이퍼로지 7 Bold" pitchFamily="2" charset="-127"/>
                </a:rPr>
                <a:t> </a:t>
              </a:r>
              <a:endParaRPr lang="en-US" sz="16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220779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EB925933-307F-C5DE-91F6-06BC4B922A44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01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서비스 배경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4276ABCC-D7F4-1148-964A-3202F84918B0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66B4F-E6AD-336F-7D48-A0AD11F5E31E}"/>
              </a:ext>
            </a:extLst>
          </p:cNvPr>
          <p:cNvSpPr txBox="1"/>
          <p:nvPr/>
        </p:nvSpPr>
        <p:spPr>
          <a:xfrm>
            <a:off x="549933" y="1125740"/>
            <a:ext cx="10888936" cy="994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tabLst>
                <a:tab pos="1260475" algn="l"/>
              </a:tabLst>
            </a:pPr>
            <a:r>
              <a:rPr kumimoji="1" lang="ko-KR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</a:rPr>
              <a:t>지금 이 순간에도</a:t>
            </a:r>
            <a:r>
              <a:rPr kumimoji="1"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</a:rPr>
              <a:t>, </a:t>
            </a:r>
            <a:r>
              <a:rPr lang="ko-KR" altLang="en-US" sz="2800" dirty="0">
                <a:latin typeface="페이퍼로지 5 Medium" pitchFamily="2" charset="-127"/>
                <a:ea typeface="페이퍼로지 5 Medium" pitchFamily="2" charset="-127"/>
              </a:rPr>
              <a:t>환자들은 </a:t>
            </a:r>
            <a:r>
              <a:rPr lang="ko-KR" altLang="en-US" sz="2800" dirty="0">
                <a:solidFill>
                  <a:srgbClr val="187DFA"/>
                </a:solidFill>
                <a:latin typeface="페이퍼로지 8 ExtraBold" pitchFamily="2" charset="-127"/>
                <a:ea typeface="페이퍼로지 8 ExtraBold" pitchFamily="2" charset="-127"/>
              </a:rPr>
              <a:t>검색</a:t>
            </a:r>
            <a:r>
              <a:rPr lang="ko-KR" altLang="en-US" sz="2800" dirty="0">
                <a:latin typeface="페이퍼로지 5 Medium" pitchFamily="2" charset="-127"/>
                <a:ea typeface="페이퍼로지 5 Medium" pitchFamily="2" charset="-127"/>
              </a:rPr>
              <a:t>과 </a:t>
            </a:r>
            <a:r>
              <a:rPr lang="ko-KR" altLang="en-US" sz="2800" dirty="0">
                <a:solidFill>
                  <a:srgbClr val="187DFA"/>
                </a:solidFill>
                <a:latin typeface="페이퍼로지 8 ExtraBold" pitchFamily="2" charset="-127"/>
                <a:ea typeface="페이퍼로지 8 ExtraBold" pitchFamily="2" charset="-127"/>
              </a:rPr>
              <a:t>리뷰</a:t>
            </a:r>
            <a:r>
              <a:rPr lang="ko-KR" altLang="en-US" sz="2800" dirty="0">
                <a:latin typeface="페이퍼로지 5 Medium" pitchFamily="2" charset="-127"/>
                <a:ea typeface="페이퍼로지 5 Medium" pitchFamily="2" charset="-127"/>
              </a:rPr>
              <a:t>로 병원을 선택하고 있습니다</a:t>
            </a:r>
          </a:p>
          <a:p>
            <a:pPr algn="ctr">
              <a:lnSpc>
                <a:spcPct val="110000"/>
              </a:lnSpc>
            </a:pPr>
            <a:endParaRPr kumimoji="1" lang="ko-Kore-KR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BA0BCD0-4BCA-B9A8-E737-A0A0BAA88A92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8" name="Google Shape;92;p26">
            <a:extLst>
              <a:ext uri="{FF2B5EF4-FFF2-40B4-BE49-F238E27FC236}">
                <a16:creationId xmlns:a16="http://schemas.microsoft.com/office/drawing/2014/main" id="{267FC7F4-4D95-2C6D-E370-F587D38FB79C}"/>
              </a:ext>
            </a:extLst>
          </p:cNvPr>
          <p:cNvSpPr txBox="1"/>
          <p:nvPr/>
        </p:nvSpPr>
        <p:spPr>
          <a:xfrm>
            <a:off x="-527011" y="1709859"/>
            <a:ext cx="13042824" cy="29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/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많은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원장님들이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'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진료만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잘하면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환자가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알아서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오겠지'라고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생각하시지만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현실은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다릅니다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.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0FD5A27A-1D60-9D96-BFF1-92F9A958944E}"/>
              </a:ext>
            </a:extLst>
          </p:cNvPr>
          <p:cNvGrpSpPr/>
          <p:nvPr/>
        </p:nvGrpSpPr>
        <p:grpSpPr>
          <a:xfrm>
            <a:off x="638176" y="2546468"/>
            <a:ext cx="10913719" cy="3185792"/>
            <a:chOff x="638176" y="2462822"/>
            <a:chExt cx="10913719" cy="3066873"/>
          </a:xfrm>
        </p:grpSpPr>
        <p:sp>
          <p:nvSpPr>
            <p:cNvPr id="9" name="오른쪽 화살표[R] 30">
              <a:extLst>
                <a:ext uri="{FF2B5EF4-FFF2-40B4-BE49-F238E27FC236}">
                  <a16:creationId xmlns:a16="http://schemas.microsoft.com/office/drawing/2014/main" id="{EF42752B-DD65-4A5E-97EB-5258E0135A79}"/>
                </a:ext>
              </a:extLst>
            </p:cNvPr>
            <p:cNvSpPr/>
            <p:nvPr/>
          </p:nvSpPr>
          <p:spPr>
            <a:xfrm>
              <a:off x="2961505" y="3699195"/>
              <a:ext cx="5300530" cy="886103"/>
            </a:xfrm>
            <a:prstGeom prst="rightArrow">
              <a:avLst/>
            </a:prstGeom>
            <a:gradFill flip="none" rotWithShape="1">
              <a:gsLst>
                <a:gs pos="32000">
                  <a:srgbClr val="187DFA">
                    <a:alpha val="20000"/>
                  </a:srgbClr>
                </a:gs>
                <a:gs pos="0">
                  <a:srgbClr val="187DFA">
                    <a:alpha val="0"/>
                  </a:srgbClr>
                </a:gs>
                <a:gs pos="98000">
                  <a:srgbClr val="187DFA"/>
                </a:gs>
                <a:gs pos="67000">
                  <a:srgbClr val="187DFA">
                    <a:alpha val="5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0" name="양쪽 모서리가 둥근 사각형 58">
              <a:extLst>
                <a:ext uri="{FF2B5EF4-FFF2-40B4-BE49-F238E27FC236}">
                  <a16:creationId xmlns:a16="http://schemas.microsoft.com/office/drawing/2014/main" id="{CE344DD9-202E-2B9B-0A34-22EA2F3D3638}"/>
                </a:ext>
              </a:extLst>
            </p:cNvPr>
            <p:cNvSpPr/>
            <p:nvPr/>
          </p:nvSpPr>
          <p:spPr>
            <a:xfrm>
              <a:off x="638176" y="2574578"/>
              <a:ext cx="3080384" cy="2955116"/>
            </a:xfrm>
            <a:prstGeom prst="round2SameRect">
              <a:avLst>
                <a:gd name="adj1" fmla="val 2669"/>
                <a:gd name="adj2" fmla="val 2804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17500" sx="102000" sy="102000" algn="ctr" rotWithShape="0">
                <a:schemeClr val="bg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1" name="모서리가 둥근 직사각형 176">
              <a:extLst>
                <a:ext uri="{FF2B5EF4-FFF2-40B4-BE49-F238E27FC236}">
                  <a16:creationId xmlns:a16="http://schemas.microsoft.com/office/drawing/2014/main" id="{FF783FDA-5435-3ECD-948B-2892D2C3FD7B}"/>
                </a:ext>
              </a:extLst>
            </p:cNvPr>
            <p:cNvSpPr/>
            <p:nvPr/>
          </p:nvSpPr>
          <p:spPr>
            <a:xfrm>
              <a:off x="1095401" y="2462822"/>
              <a:ext cx="2165934" cy="324137"/>
            </a:xfrm>
            <a:prstGeom prst="roundRect">
              <a:avLst>
                <a:gd name="adj" fmla="val 50000"/>
              </a:avLst>
            </a:prstGeom>
            <a:solidFill>
              <a:srgbClr val="177DFA"/>
            </a:solidFill>
            <a:ln>
              <a:noFill/>
            </a:ln>
            <a:effectLst>
              <a:outerShdw blurRad="254000" dist="38100" dir="5400000" algn="t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kumimoji="1" lang="ko-KR" altLang="en-US" sz="1600" b="1" dirty="0">
                  <a:latin typeface="Paperlogy 6 SemiBold" pitchFamily="2" charset="-127"/>
                  <a:ea typeface="Paperlogy 6 SemiBold" pitchFamily="2" charset="-127"/>
                </a:rPr>
                <a:t>원장님의 고민</a:t>
              </a:r>
              <a:endParaRPr kumimoji="1" lang="ko-Kore-KR" altLang="en-US" sz="1600" b="1" dirty="0">
                <a:latin typeface="Paperlogy 6 SemiBold" pitchFamily="2" charset="-127"/>
                <a:ea typeface="Paperlogy 6 SemiBold" pitchFamily="2" charset="-127"/>
              </a:endParaRPr>
            </a:p>
          </p:txBody>
        </p:sp>
        <p:sp>
          <p:nvSpPr>
            <p:cNvPr id="14" name="양쪽 모서리가 둥근 사각형 58">
              <a:extLst>
                <a:ext uri="{FF2B5EF4-FFF2-40B4-BE49-F238E27FC236}">
                  <a16:creationId xmlns:a16="http://schemas.microsoft.com/office/drawing/2014/main" id="{D52BDF14-905F-C9B2-B013-43CEC1F5CEF8}"/>
                </a:ext>
              </a:extLst>
            </p:cNvPr>
            <p:cNvSpPr/>
            <p:nvPr/>
          </p:nvSpPr>
          <p:spPr>
            <a:xfrm>
              <a:off x="4004979" y="2574578"/>
              <a:ext cx="3080384" cy="2955116"/>
            </a:xfrm>
            <a:prstGeom prst="round2SameRect">
              <a:avLst>
                <a:gd name="adj1" fmla="val 2669"/>
                <a:gd name="adj2" fmla="val 296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17500" sx="102000" sy="102000" algn="ctr" rotWithShape="0">
                <a:schemeClr val="bg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5" name="모서리가 둥근 직사각형 176">
              <a:extLst>
                <a:ext uri="{FF2B5EF4-FFF2-40B4-BE49-F238E27FC236}">
                  <a16:creationId xmlns:a16="http://schemas.microsoft.com/office/drawing/2014/main" id="{BB4AB9B1-A61C-FFE7-C621-7EF985F4F5CB}"/>
                </a:ext>
              </a:extLst>
            </p:cNvPr>
            <p:cNvSpPr/>
            <p:nvPr/>
          </p:nvSpPr>
          <p:spPr>
            <a:xfrm>
              <a:off x="4462204" y="2462822"/>
              <a:ext cx="2165934" cy="324137"/>
            </a:xfrm>
            <a:prstGeom prst="roundRect">
              <a:avLst>
                <a:gd name="adj" fmla="val 50000"/>
              </a:avLst>
            </a:prstGeom>
            <a:solidFill>
              <a:srgbClr val="177DFA"/>
            </a:solidFill>
            <a:ln>
              <a:noFill/>
            </a:ln>
            <a:effectLst>
              <a:outerShdw blurRad="254000" dist="38100" dir="5400000" algn="t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kumimoji="1" lang="ko-KR" altLang="en-US" sz="1600" b="1" dirty="0">
                  <a:latin typeface="Paperlogy 6 SemiBold" pitchFamily="2" charset="-127"/>
                  <a:ea typeface="Paperlogy 6 SemiBold" pitchFamily="2" charset="-127"/>
                </a:rPr>
                <a:t>환자들의 행동</a:t>
              </a:r>
              <a:endParaRPr kumimoji="1" lang="ko-Kore-KR" altLang="en-US" sz="1600" b="1" dirty="0">
                <a:latin typeface="Paperlogy 6 SemiBold" pitchFamily="2" charset="-127"/>
                <a:ea typeface="Paperlogy 6 SemiBold" pitchFamily="2" charset="-127"/>
              </a:endParaRPr>
            </a:p>
          </p:txBody>
        </p:sp>
        <p:sp>
          <p:nvSpPr>
            <p:cNvPr id="17" name="양쪽 모서리가 둥근 사각형 58">
              <a:extLst>
                <a:ext uri="{FF2B5EF4-FFF2-40B4-BE49-F238E27FC236}">
                  <a16:creationId xmlns:a16="http://schemas.microsoft.com/office/drawing/2014/main" id="{4D166963-D326-77CB-EDC0-F924F7762F3F}"/>
                </a:ext>
              </a:extLst>
            </p:cNvPr>
            <p:cNvSpPr/>
            <p:nvPr/>
          </p:nvSpPr>
          <p:spPr>
            <a:xfrm>
              <a:off x="8471511" y="2574579"/>
              <a:ext cx="3080384" cy="2955116"/>
            </a:xfrm>
            <a:prstGeom prst="round2SameRect">
              <a:avLst>
                <a:gd name="adj1" fmla="val 2669"/>
                <a:gd name="adj2" fmla="val 3826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17500" sx="102000" sy="102000" algn="ctr" rotWithShape="0">
                <a:schemeClr val="bg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8" name="모서리가 둥근 직사각형 176">
              <a:extLst>
                <a:ext uri="{FF2B5EF4-FFF2-40B4-BE49-F238E27FC236}">
                  <a16:creationId xmlns:a16="http://schemas.microsoft.com/office/drawing/2014/main" id="{58454738-4435-24B2-A080-9FF078AD68DE}"/>
                </a:ext>
              </a:extLst>
            </p:cNvPr>
            <p:cNvSpPr/>
            <p:nvPr/>
          </p:nvSpPr>
          <p:spPr>
            <a:xfrm>
              <a:off x="8928736" y="2462823"/>
              <a:ext cx="2165934" cy="324137"/>
            </a:xfrm>
            <a:prstGeom prst="roundRect">
              <a:avLst>
                <a:gd name="adj" fmla="val 50000"/>
              </a:avLst>
            </a:prstGeom>
            <a:solidFill>
              <a:srgbClr val="177DFA"/>
            </a:solidFill>
            <a:ln>
              <a:noFill/>
            </a:ln>
            <a:effectLst>
              <a:outerShdw blurRad="254000" dist="38100" dir="5400000" algn="t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kumimoji="1" lang="ko-KR" altLang="en-US" sz="1600" b="1" dirty="0">
                  <a:latin typeface="Paperlogy 6 SemiBold" pitchFamily="2" charset="-127"/>
                  <a:ea typeface="Paperlogy 6 SemiBold" pitchFamily="2" charset="-127"/>
                </a:rPr>
                <a:t>이제 </a:t>
              </a:r>
              <a:r>
                <a:rPr kumimoji="1" lang="ko-KR" altLang="en-US" sz="1600" b="1" dirty="0" err="1">
                  <a:latin typeface="Paperlogy 6 SemiBold" pitchFamily="2" charset="-127"/>
                  <a:ea typeface="Paperlogy 6 SemiBold" pitchFamily="2" charset="-127"/>
                </a:rPr>
                <a:t>필요한것</a:t>
              </a:r>
              <a:endParaRPr kumimoji="1" lang="ko-Kore-KR" altLang="en-US" sz="1600" b="1" dirty="0">
                <a:latin typeface="Paperlogy 6 SemiBold" pitchFamily="2" charset="-127"/>
                <a:ea typeface="Paperlogy 6 SemiBold" pitchFamily="2" charset="-127"/>
              </a:endParaRPr>
            </a:p>
          </p:txBody>
        </p:sp>
        <p:sp>
          <p:nvSpPr>
            <p:cNvPr id="26" name="Google Shape;95;p26">
              <a:extLst>
                <a:ext uri="{FF2B5EF4-FFF2-40B4-BE49-F238E27FC236}">
                  <a16:creationId xmlns:a16="http://schemas.microsoft.com/office/drawing/2014/main" id="{C06CB20F-6A08-FA81-594C-B47534516954}"/>
                </a:ext>
              </a:extLst>
            </p:cNvPr>
            <p:cNvSpPr txBox="1"/>
            <p:nvPr/>
          </p:nvSpPr>
          <p:spPr>
            <a:xfrm>
              <a:off x="826789" y="3125806"/>
              <a:ext cx="2682295" cy="21761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161290"/>
                </a:lnSpc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algn="ctr"/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진료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실력도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훌륭하고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, </a:t>
              </a:r>
              <a:endParaRPr lang="en-US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/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인테리어도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신경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썼고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, </a:t>
              </a:r>
              <a:endParaRPr lang="en-US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/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직원들도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친절한데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… </a:t>
              </a:r>
              <a:endParaRPr lang="en-US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/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그런데도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대기실이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endParaRPr lang="en-US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/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예전만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같지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않다고</a:t>
              </a:r>
              <a:endParaRPr lang="en-US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/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느끼셨을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겁니다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.</a:t>
              </a:r>
            </a:p>
          </p:txBody>
        </p:sp>
        <p:sp>
          <p:nvSpPr>
            <p:cNvPr id="27" name="Google Shape;98;p26">
              <a:extLst>
                <a:ext uri="{FF2B5EF4-FFF2-40B4-BE49-F238E27FC236}">
                  <a16:creationId xmlns:a16="http://schemas.microsoft.com/office/drawing/2014/main" id="{0325723A-FAE1-5ECA-5670-6EB92E8929EF}"/>
                </a:ext>
              </a:extLst>
            </p:cNvPr>
            <p:cNvSpPr txBox="1"/>
            <p:nvPr/>
          </p:nvSpPr>
          <p:spPr>
            <a:xfrm>
              <a:off x="4119530" y="3125806"/>
              <a:ext cx="2769731" cy="21761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161290"/>
                </a:lnSpc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algn="ctr"/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환자들은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스마트폰으로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endParaRPr lang="en-US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/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'갈 </a:t>
              </a:r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만한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병원'을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검색하고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, </a:t>
              </a:r>
              <a:endParaRPr lang="en-US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/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후기와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리뷰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, </a:t>
              </a:r>
              <a:endParaRPr lang="en-US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/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위치와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분위기를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endParaRPr lang="en-US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/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꼼꼼히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비교한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뒤 </a:t>
              </a:r>
              <a:endParaRPr lang="en-US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/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병원을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dirty="0" err="1">
                  <a:latin typeface="페이퍼로지 4 Regular" pitchFamily="2" charset="-127"/>
                  <a:ea typeface="페이퍼로지 4 Regular" pitchFamily="2" charset="-127"/>
                </a:rPr>
                <a:t>선택합니다</a:t>
              </a:r>
              <a:r>
                <a:rPr dirty="0">
                  <a:latin typeface="페이퍼로지 4 Regular" pitchFamily="2" charset="-127"/>
                  <a:ea typeface="페이퍼로지 4 Regular" pitchFamily="2" charset="-127"/>
                </a:rPr>
                <a:t>.</a:t>
              </a:r>
            </a:p>
          </p:txBody>
        </p:sp>
        <p:sp>
          <p:nvSpPr>
            <p:cNvPr id="28" name="Google Shape;101;p26">
              <a:extLst>
                <a:ext uri="{FF2B5EF4-FFF2-40B4-BE49-F238E27FC236}">
                  <a16:creationId xmlns:a16="http://schemas.microsoft.com/office/drawing/2014/main" id="{7A08FEB7-1D06-091F-4E7B-8D8E5DF8477F}"/>
                </a:ext>
              </a:extLst>
            </p:cNvPr>
            <p:cNvSpPr txBox="1"/>
            <p:nvPr/>
          </p:nvSpPr>
          <p:spPr>
            <a:xfrm>
              <a:off x="8809839" y="3449709"/>
              <a:ext cx="2403727" cy="15283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61290"/>
                </a:lnSpc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rPr sz="1600" dirty="0" err="1">
                  <a:latin typeface="페이퍼로지 4 Regular" pitchFamily="2" charset="-127"/>
                  <a:ea typeface="페이퍼로지 4 Regular" pitchFamily="2" charset="-127"/>
                </a:rPr>
                <a:t>지금은</a:t>
              </a:r>
              <a:r>
                <a:rPr sz="1600" dirty="0">
                  <a:latin typeface="페이퍼로지 4 Regular" pitchFamily="2" charset="-127"/>
                  <a:ea typeface="페이퍼로지 4 Regular" pitchFamily="2" charset="-127"/>
                </a:rPr>
                <a:t> 그 </a:t>
              </a:r>
              <a:r>
                <a:rPr sz="1600" dirty="0" err="1">
                  <a:latin typeface="페이퍼로지 4 Regular" pitchFamily="2" charset="-127"/>
                  <a:ea typeface="페이퍼로지 4 Regular" pitchFamily="2" charset="-127"/>
                </a:rPr>
                <a:t>진료</a:t>
              </a:r>
              <a:r>
                <a:rPr sz="16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600" dirty="0" err="1">
                  <a:latin typeface="페이퍼로지 4 Regular" pitchFamily="2" charset="-127"/>
                  <a:ea typeface="페이퍼로지 4 Regular" pitchFamily="2" charset="-127"/>
                </a:rPr>
                <a:t>실력을</a:t>
              </a:r>
              <a:r>
                <a:rPr sz="16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endParaRPr lang="en-US" sz="1600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>
                <a:lnSpc>
                  <a:spcPct val="161290"/>
                </a:lnSpc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rPr sz="1600" dirty="0">
                  <a:solidFill>
                    <a:srgbClr val="187DFA"/>
                  </a:solidFill>
                  <a:latin typeface="페이퍼로지 8 ExtraBold" pitchFamily="2" charset="-127"/>
                  <a:ea typeface="페이퍼로지 8 ExtraBold" pitchFamily="2" charset="-127"/>
                </a:rPr>
                <a:t>'</a:t>
              </a:r>
              <a:r>
                <a:rPr sz="1600" dirty="0" err="1">
                  <a:solidFill>
                    <a:srgbClr val="187DFA"/>
                  </a:solidFill>
                  <a:latin typeface="페이퍼로지 8 ExtraBold" pitchFamily="2" charset="-127"/>
                  <a:ea typeface="페이퍼로지 8 ExtraBold" pitchFamily="2" charset="-127"/>
                </a:rPr>
                <a:t>어떻게</a:t>
              </a:r>
              <a:r>
                <a:rPr sz="1600" dirty="0">
                  <a:solidFill>
                    <a:srgbClr val="187DFA"/>
                  </a:solidFill>
                  <a:latin typeface="페이퍼로지 8 ExtraBold" pitchFamily="2" charset="-127"/>
                  <a:ea typeface="페이퍼로지 8 ExtraBold" pitchFamily="2" charset="-127"/>
                </a:rPr>
                <a:t> </a:t>
              </a:r>
              <a:r>
                <a:rPr sz="1600" dirty="0" err="1">
                  <a:solidFill>
                    <a:srgbClr val="187DFA"/>
                  </a:solidFill>
                  <a:latin typeface="페이퍼로지 8 ExtraBold" pitchFamily="2" charset="-127"/>
                  <a:ea typeface="페이퍼로지 8 ExtraBold" pitchFamily="2" charset="-127"/>
                </a:rPr>
                <a:t>알릴</a:t>
              </a:r>
              <a:r>
                <a:rPr sz="1600" dirty="0">
                  <a:solidFill>
                    <a:srgbClr val="187DFA"/>
                  </a:solidFill>
                  <a:latin typeface="페이퍼로지 8 ExtraBold" pitchFamily="2" charset="-127"/>
                  <a:ea typeface="페이퍼로지 8 ExtraBold" pitchFamily="2" charset="-127"/>
                </a:rPr>
                <a:t> </a:t>
              </a:r>
              <a:r>
                <a:rPr sz="1600" dirty="0" err="1">
                  <a:solidFill>
                    <a:srgbClr val="187DFA"/>
                  </a:solidFill>
                  <a:latin typeface="페이퍼로지 8 ExtraBold" pitchFamily="2" charset="-127"/>
                  <a:ea typeface="페이퍼로지 8 ExtraBold" pitchFamily="2" charset="-127"/>
                </a:rPr>
                <a:t>것인가'</a:t>
              </a:r>
              <a:r>
                <a:rPr sz="1600" dirty="0" err="1">
                  <a:latin typeface="페이퍼로지 4 Regular" pitchFamily="2" charset="-127"/>
                  <a:ea typeface="페이퍼로지 4 Regular" pitchFamily="2" charset="-127"/>
                </a:rPr>
                <a:t>가</a:t>
              </a:r>
              <a:r>
                <a:rPr sz="16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endParaRPr lang="en-US" sz="1600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>
                <a:lnSpc>
                  <a:spcPct val="161290"/>
                </a:lnSpc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rPr sz="1600" dirty="0" err="1">
                  <a:latin typeface="페이퍼로지 4 Regular" pitchFamily="2" charset="-127"/>
                  <a:ea typeface="페이퍼로지 4 Regular" pitchFamily="2" charset="-127"/>
                </a:rPr>
                <a:t>함께</a:t>
              </a:r>
              <a:r>
                <a:rPr sz="16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600" dirty="0" err="1">
                  <a:latin typeface="페이퍼로지 4 Regular" pitchFamily="2" charset="-127"/>
                  <a:ea typeface="페이퍼로지 4 Regular" pitchFamily="2" charset="-127"/>
                </a:rPr>
                <a:t>고민되어야</a:t>
              </a:r>
              <a:r>
                <a:rPr sz="16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600" dirty="0" err="1">
                  <a:latin typeface="페이퍼로지 4 Regular" pitchFamily="2" charset="-127"/>
                  <a:ea typeface="페이퍼로지 4 Regular" pitchFamily="2" charset="-127"/>
                </a:rPr>
                <a:t>하는</a:t>
              </a:r>
              <a:r>
                <a:rPr sz="16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endParaRPr lang="en-US" sz="1600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>
                <a:lnSpc>
                  <a:spcPct val="161290"/>
                </a:lnSpc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rPr sz="1600" dirty="0" err="1">
                  <a:latin typeface="페이퍼로지 4 Regular" pitchFamily="2" charset="-127"/>
                  <a:ea typeface="페이퍼로지 4 Regular" pitchFamily="2" charset="-127"/>
                </a:rPr>
                <a:t>시대입니다</a:t>
              </a:r>
              <a:r>
                <a:rPr sz="1600" dirty="0">
                  <a:latin typeface="페이퍼로지 4 Regular" pitchFamily="2" charset="-127"/>
                  <a:ea typeface="페이퍼로지 4 Regular" pitchFamily="2" charset="-127"/>
                </a:rPr>
                <a:t>.</a:t>
              </a:r>
            </a:p>
          </p:txBody>
        </p:sp>
      </p:grpSp>
      <p:sp>
        <p:nvSpPr>
          <p:cNvPr id="29" name="Google Shape;102;p26">
            <a:extLst>
              <a:ext uri="{FF2B5EF4-FFF2-40B4-BE49-F238E27FC236}">
                <a16:creationId xmlns:a16="http://schemas.microsoft.com/office/drawing/2014/main" id="{D17EB668-43BE-9FD7-0096-2EAF7DE8CEAE}"/>
              </a:ext>
            </a:extLst>
          </p:cNvPr>
          <p:cNvSpPr txBox="1"/>
          <p:nvPr/>
        </p:nvSpPr>
        <p:spPr>
          <a:xfrm>
            <a:off x="682875" y="6075179"/>
            <a:ext cx="10869020" cy="339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/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이 </a:t>
            </a:r>
            <a:r>
              <a:rPr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과정에서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원장님의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병원이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충분히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그리고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공정하게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평가받고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있는지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7 Bold" pitchFamily="2" charset="-127"/>
                <a:ea typeface="페이퍼로지 7 Bold" pitchFamily="2" charset="-127"/>
              </a:rPr>
              <a:t>한 </a:t>
            </a:r>
            <a:r>
              <a:rPr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페이퍼로지 7 Bold" pitchFamily="2" charset="-127"/>
                <a:ea typeface="페이퍼로지 7 Bold" pitchFamily="2" charset="-127"/>
              </a:rPr>
              <a:t>번쯤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7 Bold" pitchFamily="2" charset="-127"/>
                <a:ea typeface="페이퍼로지 7 Bold" pitchFamily="2" charset="-127"/>
              </a:rPr>
              <a:t> </a:t>
            </a:r>
            <a:r>
              <a:rPr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페이퍼로지 7 Bold" pitchFamily="2" charset="-127"/>
                <a:ea typeface="페이퍼로지 7 Bold" pitchFamily="2" charset="-127"/>
              </a:rPr>
              <a:t>점검해볼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7 Bold" pitchFamily="2" charset="-127"/>
                <a:ea typeface="페이퍼로지 7 Bold" pitchFamily="2" charset="-127"/>
              </a:rPr>
              <a:t> </a:t>
            </a:r>
            <a:r>
              <a:rPr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페이퍼로지 7 Bold" pitchFamily="2" charset="-127"/>
                <a:ea typeface="페이퍼로지 7 Bold" pitchFamily="2" charset="-127"/>
              </a:rPr>
              <a:t>필요가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7 Bold" pitchFamily="2" charset="-127"/>
                <a:ea typeface="페이퍼로지 7 Bold" pitchFamily="2" charset="-127"/>
              </a:rPr>
              <a:t> </a:t>
            </a:r>
            <a:r>
              <a:rPr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페이퍼로지 7 Bold" pitchFamily="2" charset="-127"/>
                <a:ea typeface="페이퍼로지 7 Bold" pitchFamily="2" charset="-127"/>
              </a:rPr>
              <a:t>있습니다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7 Bold" pitchFamily="2" charset="-127"/>
                <a:ea typeface="페이퍼로지 7 Bold" pitchFamily="2" charset="-127"/>
              </a:rPr>
              <a:t>.</a:t>
            </a:r>
          </a:p>
        </p:txBody>
      </p:sp>
      <p:pic>
        <p:nvPicPr>
          <p:cNvPr id="31" name="그래픽 30">
            <a:extLst>
              <a:ext uri="{FF2B5EF4-FFF2-40B4-BE49-F238E27FC236}">
                <a16:creationId xmlns:a16="http://schemas.microsoft.com/office/drawing/2014/main" id="{5094D9C0-1397-8B0B-4FA5-669C31D6E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0850" y="6199453"/>
            <a:ext cx="204618" cy="20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9401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4ED586-E1BC-DC85-7436-B37D15EDD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모서리가 둥근 직사각형 4">
            <a:extLst>
              <a:ext uri="{FF2B5EF4-FFF2-40B4-BE49-F238E27FC236}">
                <a16:creationId xmlns:a16="http://schemas.microsoft.com/office/drawing/2014/main" id="{62848B81-5E09-DF10-A4B0-752C27AB7E58}"/>
              </a:ext>
            </a:extLst>
          </p:cNvPr>
          <p:cNvSpPr/>
          <p:nvPr/>
        </p:nvSpPr>
        <p:spPr>
          <a:xfrm>
            <a:off x="612768" y="3341341"/>
            <a:ext cx="3844369" cy="3075334"/>
          </a:xfrm>
          <a:prstGeom prst="roundRect">
            <a:avLst>
              <a:gd name="adj" fmla="val 5073"/>
            </a:avLst>
          </a:prstGeom>
          <a:solidFill>
            <a:schemeClr val="bg1"/>
          </a:solidFill>
          <a:ln w="15240">
            <a:solidFill>
              <a:srgbClr val="03C75A"/>
            </a:solidFill>
          </a:ln>
          <a:effectLst>
            <a:outerShdw blurRad="254000" dist="38100" dir="5400000" algn="t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kumimoji="1" lang="ko-Kore-KR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Paperlogy 7 Bold" pitchFamily="2" charset="-127"/>
              <a:ea typeface="Paperlogy 7 Bold" pitchFamily="2" charset="-127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343FD8B-AF21-5309-A7E1-BB35DAC7481A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04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상품 리스트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E701A04E-F1A2-ADE4-0799-D4E62A26732F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40BF52E3-8B3C-9B03-2983-FE1B38596411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535CF9A-C385-787B-3D3E-AE808D01E9AC}"/>
              </a:ext>
            </a:extLst>
          </p:cNvPr>
          <p:cNvSpPr txBox="1"/>
          <p:nvPr/>
        </p:nvSpPr>
        <p:spPr>
          <a:xfrm>
            <a:off x="543706" y="1299157"/>
            <a:ext cx="4655176" cy="167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dirty="0">
                <a:solidFill>
                  <a:srgbClr val="03C75A"/>
                </a:solidFill>
                <a:latin typeface="페이퍼로지 8 ExtraBold" pitchFamily="2" charset="-127"/>
                <a:ea typeface="페이퍼로지 8 ExtraBold" pitchFamily="2" charset="-127"/>
              </a:rPr>
              <a:t>PRODUCT 3</a:t>
            </a:r>
          </a:p>
          <a:p>
            <a:pPr>
              <a:lnSpc>
                <a:spcPct val="110000"/>
              </a:lnSpc>
            </a:pPr>
            <a:r>
              <a:rPr lang="ko-KR" altLang="en-US" sz="3200" dirty="0" err="1">
                <a:latin typeface="페이퍼로지 5 Medium" pitchFamily="2" charset="-127"/>
                <a:ea typeface="페이퍼로지 5 Medium" pitchFamily="2" charset="-127"/>
              </a:rPr>
              <a:t>맘카페</a:t>
            </a: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 침투 </a:t>
            </a:r>
            <a:endParaRPr lang="en-US" altLang="ko-KR" sz="3200" dirty="0">
              <a:latin typeface="페이퍼로지 5 Medium" pitchFamily="2" charset="-127"/>
              <a:ea typeface="페이퍼로지 5 Medium" pitchFamily="2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3200" dirty="0">
                <a:latin typeface="페이퍼로지 5 Medium" pitchFamily="2" charset="-127"/>
                <a:ea typeface="페이퍼로지 5 Medium" pitchFamily="2" charset="-127"/>
              </a:rPr>
              <a:t>&amp; </a:t>
            </a: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커뮤니티 바이럴</a:t>
            </a:r>
            <a:endParaRPr kumimoji="1" lang="ko-KR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F412C90F-3A61-AAE8-E376-782700BA24EF}"/>
              </a:ext>
            </a:extLst>
          </p:cNvPr>
          <p:cNvGrpSpPr/>
          <p:nvPr/>
        </p:nvGrpSpPr>
        <p:grpSpPr>
          <a:xfrm>
            <a:off x="1272613" y="3591451"/>
            <a:ext cx="2527432" cy="2429420"/>
            <a:chOff x="5803297" y="1956057"/>
            <a:chExt cx="2839056" cy="2728959"/>
          </a:xfrm>
        </p:grpSpPr>
        <p:pic>
          <p:nvPicPr>
            <p:cNvPr id="2" name="IMG_0399.jpeg" descr="IMG_0399.jpeg">
              <a:extLst>
                <a:ext uri="{FF2B5EF4-FFF2-40B4-BE49-F238E27FC236}">
                  <a16:creationId xmlns:a16="http://schemas.microsoft.com/office/drawing/2014/main" id="{1C9205B5-C2AC-33F8-26AC-8EC9F93A3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9167" y="1956057"/>
              <a:ext cx="1307315" cy="13585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&quot;맘카페 침투는 또 다른 바이럴 브랜딩 입니다…">
              <a:extLst>
                <a:ext uri="{FF2B5EF4-FFF2-40B4-BE49-F238E27FC236}">
                  <a16:creationId xmlns:a16="http://schemas.microsoft.com/office/drawing/2014/main" id="{8A174B2E-4640-4139-A2A6-54C52AEE418E}"/>
                </a:ext>
              </a:extLst>
            </p:cNvPr>
            <p:cNvSpPr txBox="1"/>
            <p:nvPr/>
          </p:nvSpPr>
          <p:spPr>
            <a:xfrm>
              <a:off x="5803297" y="3425931"/>
              <a:ext cx="2839056" cy="125908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defRPr sz="1900">
                  <a:latin typeface="+mj-lt"/>
                  <a:ea typeface="+mj-ea"/>
                  <a:cs typeface="+mj-cs"/>
                  <a:sym typeface="Arial"/>
                </a:defRPr>
              </a:pPr>
              <a:r>
                <a:rPr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7 Bold" pitchFamily="2" charset="-127"/>
                  <a:ea typeface="페이퍼로지 7 Bold" pitchFamily="2" charset="-127"/>
                  <a:cs typeface="Pretendard" panose="02000503000000020004" pitchFamily="50" charset="-127"/>
                </a:rPr>
                <a:t>맘카페</a:t>
              </a:r>
              <a:r>
                <a:rPr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7 Bold" pitchFamily="2" charset="-127"/>
                  <a:ea typeface="페이퍼로지 7 Bold" pitchFamily="2" charset="-127"/>
                  <a:cs typeface="Pretendard" panose="02000503000000020004" pitchFamily="50" charset="-127"/>
                </a:rPr>
                <a:t> </a:t>
              </a:r>
              <a:r>
                <a:rPr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7 Bold" pitchFamily="2" charset="-127"/>
                  <a:ea typeface="페이퍼로지 7 Bold" pitchFamily="2" charset="-127"/>
                  <a:cs typeface="Pretendard" panose="02000503000000020004" pitchFamily="50" charset="-127"/>
                </a:rPr>
                <a:t>침투는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7 Bold" pitchFamily="2" charset="-127"/>
                  <a:ea typeface="페이퍼로지 7 Bold" pitchFamily="2" charset="-127"/>
                  <a:cs typeface="Pretendard" panose="02000503000000020004" pitchFamily="50" charset="-127"/>
                </a:rPr>
                <a:t> </a:t>
              </a:r>
              <a:r>
                <a:rPr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7 Bold" pitchFamily="2" charset="-127"/>
                  <a:ea typeface="페이퍼로지 7 Bold" pitchFamily="2" charset="-127"/>
                  <a:cs typeface="Pretendard" panose="02000503000000020004" pitchFamily="50" charset="-127"/>
                </a:rPr>
                <a:t>또 </a:t>
              </a:r>
              <a:r>
                <a:rPr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7 Bold" pitchFamily="2" charset="-127"/>
                  <a:ea typeface="페이퍼로지 7 Bold" pitchFamily="2" charset="-127"/>
                  <a:cs typeface="Pretendard" panose="02000503000000020004" pitchFamily="50" charset="-127"/>
                </a:rPr>
                <a:t>다른</a:t>
              </a:r>
              <a:r>
                <a:rPr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7 Bold" pitchFamily="2" charset="-127"/>
                  <a:ea typeface="페이퍼로지 7 Bold" pitchFamily="2" charset="-127"/>
                  <a:cs typeface="Pretendard" panose="02000503000000020004" pitchFamily="50" charset="-127"/>
                </a:rPr>
                <a:t> 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50" charset="-127"/>
              </a:endParaRPr>
            </a:p>
            <a:p>
              <a:pPr algn="ctr">
                <a:lnSpc>
                  <a:spcPct val="120000"/>
                </a:lnSpc>
                <a:defRPr sz="1900">
                  <a:latin typeface="+mj-lt"/>
                  <a:ea typeface="+mj-ea"/>
                  <a:cs typeface="+mj-cs"/>
                  <a:sym typeface="Arial"/>
                </a:defRPr>
              </a:pPr>
              <a:r>
                <a:rPr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7 Bold" pitchFamily="2" charset="-127"/>
                  <a:ea typeface="페이퍼로지 7 Bold" pitchFamily="2" charset="-127"/>
                  <a:cs typeface="Pretendard" panose="02000503000000020004" pitchFamily="50" charset="-127"/>
                </a:rPr>
                <a:t>바이럴</a:t>
              </a:r>
              <a:r>
                <a:rPr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7 Bold" pitchFamily="2" charset="-127"/>
                  <a:ea typeface="페이퍼로지 7 Bold" pitchFamily="2" charset="-127"/>
                  <a:cs typeface="Pretendard" panose="02000503000000020004" pitchFamily="50" charset="-127"/>
                </a:rPr>
                <a:t> </a:t>
              </a:r>
              <a:r>
                <a:rPr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7 Bold" pitchFamily="2" charset="-127"/>
                  <a:ea typeface="페이퍼로지 7 Bold" pitchFamily="2" charset="-127"/>
                  <a:cs typeface="Pretendard" panose="02000503000000020004" pitchFamily="50" charset="-127"/>
                </a:rPr>
                <a:t>브랜딩</a:t>
              </a:r>
              <a:r>
                <a:rPr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7 Bold" pitchFamily="2" charset="-127"/>
                  <a:ea typeface="페이퍼로지 7 Bold" pitchFamily="2" charset="-127"/>
                  <a:cs typeface="Pretendard" panose="02000503000000020004" pitchFamily="50" charset="-127"/>
                </a:rPr>
                <a:t> </a:t>
              </a:r>
              <a:r>
                <a:rPr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7 Bold" pitchFamily="2" charset="-127"/>
                  <a:ea typeface="페이퍼로지 7 Bold" pitchFamily="2" charset="-127"/>
                  <a:cs typeface="Pretendard" panose="02000503000000020004" pitchFamily="50" charset="-127"/>
                </a:rPr>
                <a:t>입니다</a:t>
              </a:r>
              <a:r>
                <a:rPr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7 Bold" pitchFamily="2" charset="-127"/>
                  <a:ea typeface="페이퍼로지 7 Bold" pitchFamily="2" charset="-127"/>
                  <a:cs typeface="Pretendard" panose="02000503000000020004" pitchFamily="50" charset="-127"/>
                </a:rPr>
                <a:t> </a:t>
              </a:r>
            </a:p>
            <a:p>
              <a:pPr algn="ctr">
                <a:lnSpc>
                  <a:spcPct val="120000"/>
                </a:lnSpc>
                <a:defRPr sz="1900">
                  <a:latin typeface="+mj-lt"/>
                  <a:ea typeface="+mj-ea"/>
                  <a:cs typeface="+mj-cs"/>
                  <a:sym typeface="Arial"/>
                </a:defRPr>
              </a:pPr>
              <a:r>
                <a:rPr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Pretendard" panose="02000503000000020004" pitchFamily="50" charset="-127"/>
                </a:rPr>
                <a:t>어떤</a:t>
              </a:r>
              <a:r>
                <a:rPr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Pretendard" panose="02000503000000020004" pitchFamily="50" charset="-127"/>
                </a:rPr>
                <a:t> </a:t>
              </a:r>
              <a:r>
                <a:rPr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Pretendard" panose="02000503000000020004" pitchFamily="50" charset="-127"/>
                </a:rPr>
                <a:t>대행사에서</a:t>
              </a:r>
              <a:r>
                <a:rPr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Pretendard" panose="02000503000000020004" pitchFamily="50" charset="-127"/>
                </a:rPr>
                <a:t> </a:t>
              </a:r>
              <a:r>
                <a:rPr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Pretendard" panose="02000503000000020004" pitchFamily="50" charset="-127"/>
                </a:rPr>
                <a:t>어떻게</a:t>
              </a:r>
              <a:r>
                <a:rPr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Pretendard" panose="02000503000000020004" pitchFamily="50" charset="-127"/>
                </a:rPr>
                <a:t> </a:t>
              </a:r>
              <a:r>
                <a:rPr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Pretendard" panose="02000503000000020004" pitchFamily="50" charset="-127"/>
                </a:rPr>
                <a:t>침투하냐에</a:t>
              </a:r>
              <a:r>
                <a:rPr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Pretendard" panose="02000503000000020004" pitchFamily="50" charset="-127"/>
                </a:rPr>
                <a:t> </a:t>
              </a:r>
              <a:r>
                <a:rPr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Pretendard" panose="02000503000000020004" pitchFamily="50" charset="-127"/>
                </a:rPr>
                <a:t>따라</a:t>
              </a:r>
              <a:endPara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  <a:cs typeface="Pretendard" panose="02000503000000020004" pitchFamily="50" charset="-127"/>
              </a:endParaRPr>
            </a:p>
            <a:p>
              <a:pPr algn="ctr">
                <a:lnSpc>
                  <a:spcPct val="120000"/>
                </a:lnSpc>
                <a:defRPr sz="1900">
                  <a:latin typeface="+mj-lt"/>
                  <a:ea typeface="+mj-ea"/>
                  <a:cs typeface="+mj-cs"/>
                  <a:sym typeface="Arial"/>
                </a:defRPr>
              </a:pPr>
              <a:r>
                <a:rPr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Pretendard" panose="02000503000000020004" pitchFamily="50" charset="-127"/>
                </a:rPr>
                <a:t>브랜딩이</a:t>
              </a:r>
              <a:r>
                <a:rPr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Pretendard" panose="02000503000000020004" pitchFamily="50" charset="-127"/>
                </a:rPr>
                <a:t> </a:t>
              </a:r>
              <a:r>
                <a:rPr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Pretendard" panose="02000503000000020004" pitchFamily="50" charset="-127"/>
                </a:rPr>
                <a:t>달라집니다</a:t>
              </a:r>
              <a:endParaRPr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  <a:cs typeface="Pretendard" panose="02000503000000020004" pitchFamily="50" charset="-127"/>
              </a:endParaRPr>
            </a:p>
          </p:txBody>
        </p:sp>
      </p:grpSp>
      <p:grpSp>
        <p:nvGrpSpPr>
          <p:cNvPr id="78" name="그룹 77">
            <a:extLst>
              <a:ext uri="{FF2B5EF4-FFF2-40B4-BE49-F238E27FC236}">
                <a16:creationId xmlns:a16="http://schemas.microsoft.com/office/drawing/2014/main" id="{13DFED63-B5DD-0C68-5867-6D18405F506F}"/>
              </a:ext>
            </a:extLst>
          </p:cNvPr>
          <p:cNvGrpSpPr/>
          <p:nvPr/>
        </p:nvGrpSpPr>
        <p:grpSpPr>
          <a:xfrm>
            <a:off x="6006497" y="2348567"/>
            <a:ext cx="6263640" cy="1854054"/>
            <a:chOff x="4986223" y="1550323"/>
            <a:chExt cx="6263640" cy="1854054"/>
          </a:xfrm>
        </p:grpSpPr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4A3A8C4C-6F5D-1B94-1849-D0713F77D7B1}"/>
                </a:ext>
              </a:extLst>
            </p:cNvPr>
            <p:cNvGrpSpPr/>
            <p:nvPr/>
          </p:nvGrpSpPr>
          <p:grpSpPr>
            <a:xfrm>
              <a:off x="5663840" y="1550323"/>
              <a:ext cx="4746811" cy="1854054"/>
              <a:chOff x="3576320" y="1030929"/>
              <a:chExt cx="3577077" cy="1563903"/>
            </a:xfrm>
          </p:grpSpPr>
          <p:sp>
            <p:nvSpPr>
              <p:cNvPr id="62" name="사각형: 둥근 모서리 61">
                <a:extLst>
                  <a:ext uri="{FF2B5EF4-FFF2-40B4-BE49-F238E27FC236}">
                    <a16:creationId xmlns:a16="http://schemas.microsoft.com/office/drawing/2014/main" id="{9F8CF784-BF5B-9809-7F85-E97EDD386DF1}"/>
                  </a:ext>
                </a:extLst>
              </p:cNvPr>
              <p:cNvSpPr/>
              <p:nvPr/>
            </p:nvSpPr>
            <p:spPr>
              <a:xfrm>
                <a:off x="3576320" y="1030929"/>
                <a:ext cx="3577077" cy="1408986"/>
              </a:xfrm>
              <a:prstGeom prst="roundRect">
                <a:avLst/>
              </a:prstGeom>
              <a:solidFill>
                <a:srgbClr val="03C75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63" name="이등변 삼각형 62">
                <a:extLst>
                  <a:ext uri="{FF2B5EF4-FFF2-40B4-BE49-F238E27FC236}">
                    <a16:creationId xmlns:a16="http://schemas.microsoft.com/office/drawing/2014/main" id="{9E66FA02-F02B-4384-C955-CD51A3B9BF7C}"/>
                  </a:ext>
                </a:extLst>
              </p:cNvPr>
              <p:cNvSpPr/>
              <p:nvPr/>
            </p:nvSpPr>
            <p:spPr>
              <a:xfrm rot="12145586">
                <a:off x="3744969" y="2370701"/>
                <a:ext cx="123043" cy="224131"/>
              </a:xfrm>
              <a:prstGeom prst="triangle">
                <a:avLst/>
              </a:prstGeom>
              <a:solidFill>
                <a:srgbClr val="03C75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75" name="Object 3">
              <a:extLst>
                <a:ext uri="{FF2B5EF4-FFF2-40B4-BE49-F238E27FC236}">
                  <a16:creationId xmlns:a16="http://schemas.microsoft.com/office/drawing/2014/main" id="{E89635B2-684B-B750-69E0-EB5675177684}"/>
                </a:ext>
              </a:extLst>
            </p:cNvPr>
            <p:cNvSpPr txBox="1"/>
            <p:nvPr/>
          </p:nvSpPr>
          <p:spPr>
            <a:xfrm>
              <a:off x="6142176" y="1783495"/>
              <a:ext cx="3921265" cy="88543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어제 네이버카페보고 오신 신규환자분들이 </a:t>
              </a:r>
              <a:r>
                <a:rPr lang="en-US" altLang="ko-KR" sz="12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3</a:t>
              </a:r>
              <a:r>
                <a:rPr lang="ko-KR" altLang="en-US" sz="1200" kern="0" dirty="0" err="1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분정도</a:t>
              </a:r>
              <a:r>
                <a:rPr lang="ko-KR" altLang="en-US" sz="12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 있었어요</a:t>
              </a:r>
              <a:r>
                <a:rPr lang="en-US" altLang="ko-KR" sz="12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~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200" kern="0" dirty="0" err="1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맘카페</a:t>
              </a:r>
              <a:r>
                <a:rPr lang="ko-KR" altLang="en-US" sz="12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 침투에 힘을 더 실어보고</a:t>
              </a:r>
              <a:r>
                <a:rPr lang="en-US" altLang="ko-KR" sz="12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 </a:t>
              </a:r>
              <a:r>
                <a:rPr lang="ko-KR" altLang="en-US" sz="12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싶은데</a:t>
              </a:r>
              <a:endParaRPr lang="en-US" altLang="ko-KR" sz="1200" kern="0" dirty="0">
                <a:solidFill>
                  <a:schemeClr val="bg1"/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200" kern="0" dirty="0" err="1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맘카페</a:t>
              </a:r>
              <a:r>
                <a:rPr lang="ko-KR" altLang="en-US" sz="12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 추가로 작업 </a:t>
              </a:r>
              <a:r>
                <a:rPr lang="ko-KR" altLang="en-US" sz="1200" kern="0" dirty="0" err="1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요청드릴게요</a:t>
              </a:r>
              <a:r>
                <a:rPr lang="en-US" altLang="ko-KR" sz="12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!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2BFB420-B541-BD4F-22C4-A90BF76461B3}"/>
                </a:ext>
              </a:extLst>
            </p:cNvPr>
            <p:cNvSpPr txBox="1"/>
            <p:nvPr/>
          </p:nvSpPr>
          <p:spPr>
            <a:xfrm>
              <a:off x="4986223" y="2753218"/>
              <a:ext cx="6263640" cy="3114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1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-</a:t>
              </a:r>
              <a:r>
                <a:rPr lang="ko-KR" altLang="en-US" sz="11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서울 성모내과 석원장님</a:t>
              </a:r>
              <a:r>
                <a:rPr lang="en-US" altLang="ko-KR" sz="11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-</a:t>
              </a:r>
            </a:p>
          </p:txBody>
        </p: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47B64591-4AF9-31BB-273A-3EF234DC783D}"/>
              </a:ext>
            </a:extLst>
          </p:cNvPr>
          <p:cNvGrpSpPr/>
          <p:nvPr/>
        </p:nvGrpSpPr>
        <p:grpSpPr>
          <a:xfrm>
            <a:off x="5866713" y="4350476"/>
            <a:ext cx="6263640" cy="1670395"/>
            <a:chOff x="4846439" y="1550323"/>
            <a:chExt cx="6263640" cy="1670395"/>
          </a:xfrm>
        </p:grpSpPr>
        <p:sp>
          <p:nvSpPr>
            <p:cNvPr id="89" name="사각형: 둥근 모서리 88">
              <a:extLst>
                <a:ext uri="{FF2B5EF4-FFF2-40B4-BE49-F238E27FC236}">
                  <a16:creationId xmlns:a16="http://schemas.microsoft.com/office/drawing/2014/main" id="{82E7B3A7-D453-3249-BCBA-66DE22AD92DC}"/>
                </a:ext>
              </a:extLst>
            </p:cNvPr>
            <p:cNvSpPr/>
            <p:nvPr/>
          </p:nvSpPr>
          <p:spPr>
            <a:xfrm>
              <a:off x="5663840" y="1550323"/>
              <a:ext cx="4746811" cy="1670395"/>
            </a:xfrm>
            <a:prstGeom prst="roundRect">
              <a:avLst/>
            </a:prstGeom>
            <a:solidFill>
              <a:srgbClr val="03C7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7" name="Object 3">
              <a:extLst>
                <a:ext uri="{FF2B5EF4-FFF2-40B4-BE49-F238E27FC236}">
                  <a16:creationId xmlns:a16="http://schemas.microsoft.com/office/drawing/2014/main" id="{637336D1-0B06-7FC0-ED96-31DF019426CE}"/>
                </a:ext>
              </a:extLst>
            </p:cNvPr>
            <p:cNvSpPr txBox="1"/>
            <p:nvPr/>
          </p:nvSpPr>
          <p:spPr>
            <a:xfrm>
              <a:off x="6065947" y="1783495"/>
              <a:ext cx="3921266" cy="88543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신규 환자분들 체크리스트에 </a:t>
              </a:r>
              <a:r>
                <a:rPr lang="ko-KR" altLang="en-US" sz="1200" kern="0" dirty="0" err="1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맘카페</a:t>
              </a:r>
              <a:r>
                <a:rPr lang="ko-KR" altLang="en-US" sz="12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 보고 오신분들이 많으셔서 </a:t>
              </a:r>
              <a:endParaRPr lang="en-US" altLang="ko-KR" sz="1200" kern="0" dirty="0">
                <a:solidFill>
                  <a:schemeClr val="bg1"/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2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맘카페에서 바이럴이 </a:t>
              </a:r>
              <a:r>
                <a:rPr lang="ko-KR" altLang="en-US" sz="1200" kern="0" dirty="0" err="1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잘이루어</a:t>
              </a:r>
              <a:r>
                <a:rPr lang="ko-KR" altLang="en-US" sz="12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 지고 있는 것 같습니다</a:t>
              </a:r>
              <a:r>
                <a:rPr lang="en-US" altLang="ko-KR" sz="12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!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2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한달만에 </a:t>
              </a:r>
              <a:r>
                <a:rPr lang="ko-KR" altLang="en-US" sz="1200" kern="0" dirty="0" err="1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맘카페</a:t>
              </a:r>
              <a:r>
                <a:rPr lang="ko-KR" altLang="en-US" sz="12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 경로를 통한 신환이 생겨 정말 기쁘네요</a:t>
              </a:r>
              <a:endParaRPr lang="en-US" altLang="ko-KR" sz="1200" kern="0" dirty="0">
                <a:solidFill>
                  <a:schemeClr val="bg1"/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6AAC1AA-00DD-AB09-83FA-F9A590E669A2}"/>
                </a:ext>
              </a:extLst>
            </p:cNvPr>
            <p:cNvSpPr txBox="1"/>
            <p:nvPr/>
          </p:nvSpPr>
          <p:spPr>
            <a:xfrm>
              <a:off x="4846439" y="2753218"/>
              <a:ext cx="6263640" cy="3114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1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-</a:t>
              </a:r>
              <a:r>
                <a:rPr lang="ko-KR" altLang="en-US" sz="11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서울 </a:t>
              </a:r>
              <a:r>
                <a:rPr lang="ko-KR" altLang="en-US" sz="1100" kern="0" dirty="0" err="1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맑은치과</a:t>
              </a:r>
              <a:r>
                <a:rPr lang="ko-KR" altLang="en-US" sz="11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 홍원장님</a:t>
              </a:r>
              <a:r>
                <a:rPr lang="en-US" altLang="ko-KR" sz="1100" kern="0" dirty="0">
                  <a:solidFill>
                    <a:schemeClr val="bg1"/>
                  </a:solidFill>
                  <a:latin typeface="Paperlogy 5 Medium" pitchFamily="2" charset="-127"/>
                  <a:ea typeface="Paperlogy 5 Medium" pitchFamily="2" charset="-127"/>
                  <a:cs typeface="Pretendard Light" panose="02000403000000020004" pitchFamily="2" charset="-127"/>
                </a:rPr>
                <a:t>-</a:t>
              </a:r>
            </a:p>
          </p:txBody>
        </p:sp>
      </p:grpSp>
      <p:sp>
        <p:nvSpPr>
          <p:cNvPr id="91" name="이등변 삼각형 90">
            <a:extLst>
              <a:ext uri="{FF2B5EF4-FFF2-40B4-BE49-F238E27FC236}">
                <a16:creationId xmlns:a16="http://schemas.microsoft.com/office/drawing/2014/main" id="{CC01B087-DE0F-399D-F4D8-59BC7A362A16}"/>
              </a:ext>
            </a:extLst>
          </p:cNvPr>
          <p:cNvSpPr/>
          <p:nvPr/>
        </p:nvSpPr>
        <p:spPr>
          <a:xfrm rot="12145586">
            <a:off x="6934162" y="5975310"/>
            <a:ext cx="163279" cy="265714"/>
          </a:xfrm>
          <a:prstGeom prst="triangle">
            <a:avLst/>
          </a:prstGeom>
          <a:solidFill>
            <a:srgbClr val="03C7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C2297F6-9394-59D9-20CB-ECFB68DC7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375" y="2735445"/>
            <a:ext cx="2936106" cy="419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0533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2DC63F-EB66-29F1-63C1-B696EDAB8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B439F7FA-BE0B-197B-6373-4080AE37C044}"/>
              </a:ext>
            </a:extLst>
          </p:cNvPr>
          <p:cNvSpPr/>
          <p:nvPr/>
        </p:nvSpPr>
        <p:spPr>
          <a:xfrm>
            <a:off x="5635665" y="1386507"/>
            <a:ext cx="5886733" cy="50037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sx="98000" sy="98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rgbClr val="32404D"/>
              </a:solidFill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127" name="직사각형 126">
            <a:extLst>
              <a:ext uri="{FF2B5EF4-FFF2-40B4-BE49-F238E27FC236}">
                <a16:creationId xmlns:a16="http://schemas.microsoft.com/office/drawing/2014/main" id="{4116F3F6-89B4-AF71-4FA0-32E0C31818B9}"/>
              </a:ext>
            </a:extLst>
          </p:cNvPr>
          <p:cNvSpPr/>
          <p:nvPr/>
        </p:nvSpPr>
        <p:spPr>
          <a:xfrm>
            <a:off x="7284720" y="4265955"/>
            <a:ext cx="3799840" cy="1462665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모서리가 둥근 직사각형 4">
            <a:extLst>
              <a:ext uri="{FF2B5EF4-FFF2-40B4-BE49-F238E27FC236}">
                <a16:creationId xmlns:a16="http://schemas.microsoft.com/office/drawing/2014/main" id="{5ED70A76-DB59-BA11-4FFD-4B8E8393100A}"/>
              </a:ext>
            </a:extLst>
          </p:cNvPr>
          <p:cNvSpPr/>
          <p:nvPr/>
        </p:nvSpPr>
        <p:spPr>
          <a:xfrm>
            <a:off x="612768" y="3341341"/>
            <a:ext cx="3844369" cy="3075334"/>
          </a:xfrm>
          <a:prstGeom prst="roundRect">
            <a:avLst>
              <a:gd name="adj" fmla="val 5073"/>
            </a:avLst>
          </a:prstGeom>
          <a:solidFill>
            <a:schemeClr val="bg1"/>
          </a:solidFill>
          <a:ln w="15240">
            <a:solidFill>
              <a:srgbClr val="03C75A"/>
            </a:solidFill>
          </a:ln>
          <a:effectLst>
            <a:outerShdw blurRad="254000" dist="38100" dir="5400000" algn="t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kumimoji="1" lang="ko-Kore-KR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Paperlogy 7 Bold" pitchFamily="2" charset="-127"/>
              <a:ea typeface="Paperlogy 7 Bold" pitchFamily="2" charset="-127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AA871D6-1FA6-468B-9AAF-8076657146B6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04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상품 리스트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BA5E873C-E0E6-98FA-A056-1528F43C0658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76139A6-CE11-223C-228F-D8E55A6EE9D6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F601FF7-67F4-FE42-E184-722DA917EDA1}"/>
              </a:ext>
            </a:extLst>
          </p:cNvPr>
          <p:cNvSpPr txBox="1"/>
          <p:nvPr/>
        </p:nvSpPr>
        <p:spPr>
          <a:xfrm>
            <a:off x="543706" y="1299157"/>
            <a:ext cx="4655176" cy="112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dirty="0">
                <a:solidFill>
                  <a:srgbClr val="03C75A"/>
                </a:solidFill>
                <a:latin typeface="페이퍼로지 8 ExtraBold" pitchFamily="2" charset="-127"/>
                <a:ea typeface="페이퍼로지 8 ExtraBold" pitchFamily="2" charset="-127"/>
              </a:rPr>
              <a:t>PRODUCT 4</a:t>
            </a:r>
          </a:p>
          <a:p>
            <a:pPr>
              <a:lnSpc>
                <a:spcPct val="110000"/>
              </a:lnSpc>
            </a:pP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악성리뷰</a:t>
            </a:r>
            <a:r>
              <a:rPr lang="en-US" altLang="ko-KR" sz="32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kumimoji="1"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관리시스템</a:t>
            </a:r>
            <a:endParaRPr kumimoji="1" lang="ko-KR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830EC7-B13D-DFFF-2B9A-DFF9FA105906}"/>
              </a:ext>
            </a:extLst>
          </p:cNvPr>
          <p:cNvSpPr txBox="1"/>
          <p:nvPr/>
        </p:nvSpPr>
        <p:spPr>
          <a:xfrm>
            <a:off x="543706" y="2552301"/>
            <a:ext cx="4749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별점</a:t>
            </a:r>
            <a:r>
              <a:rPr lang="ko-KR" altLang="en-US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 하나에 무너지는 병원 이미지</a:t>
            </a:r>
            <a:r>
              <a:rPr lang="en-US" altLang="ko-KR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, </a:t>
            </a:r>
          </a:p>
          <a:p>
            <a:r>
              <a:rPr lang="ko-KR" altLang="en-US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저희가 지켜드립니다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3D0194B3-8A30-BC82-4A51-CAED8032BC14}"/>
              </a:ext>
            </a:extLst>
          </p:cNvPr>
          <p:cNvGrpSpPr/>
          <p:nvPr/>
        </p:nvGrpSpPr>
        <p:grpSpPr>
          <a:xfrm>
            <a:off x="818690" y="3464690"/>
            <a:ext cx="3455325" cy="2770713"/>
            <a:chOff x="5781272" y="1618637"/>
            <a:chExt cx="5545834" cy="4447025"/>
          </a:xfrm>
        </p:grpSpPr>
        <p:pic>
          <p:nvPicPr>
            <p:cNvPr id="6" name="악성리뷰관련참고자료.png" descr="악성리뷰관련참고자료.png">
              <a:extLst>
                <a:ext uri="{FF2B5EF4-FFF2-40B4-BE49-F238E27FC236}">
                  <a16:creationId xmlns:a16="http://schemas.microsoft.com/office/drawing/2014/main" id="{9FDA4599-C40C-BE43-DEF4-87009FADF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0586"/>
            <a:stretch>
              <a:fillRect/>
            </a:stretch>
          </p:blipFill>
          <p:spPr>
            <a:xfrm>
              <a:off x="5781272" y="1618637"/>
              <a:ext cx="2800549" cy="314233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악성리뷰관련참고자료.png" descr="악성리뷰관련참고자료.png">
              <a:extLst>
                <a:ext uri="{FF2B5EF4-FFF2-40B4-BE49-F238E27FC236}">
                  <a16:creationId xmlns:a16="http://schemas.microsoft.com/office/drawing/2014/main" id="{F8B03783-1E43-40B8-E849-A7372195D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0586"/>
            <a:stretch>
              <a:fillRect/>
            </a:stretch>
          </p:blipFill>
          <p:spPr>
            <a:xfrm>
              <a:off x="8572122" y="1677707"/>
              <a:ext cx="2706558" cy="30368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Google Shape;461;p41">
              <a:extLst>
                <a:ext uri="{FF2B5EF4-FFF2-40B4-BE49-F238E27FC236}">
                  <a16:creationId xmlns:a16="http://schemas.microsoft.com/office/drawing/2014/main" id="{B601A4AE-8078-EA25-7E73-08C0F0AAB589}"/>
                </a:ext>
              </a:extLst>
            </p:cNvPr>
            <p:cNvSpPr txBox="1"/>
            <p:nvPr/>
          </p:nvSpPr>
          <p:spPr>
            <a:xfrm>
              <a:off x="5836536" y="5011475"/>
              <a:ext cx="5490570" cy="6166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66666"/>
                </a:lnSpc>
                <a:defRPr sz="10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sz="1100" dirty="0">
                  <a:latin typeface="페이퍼로지 4 Regular" pitchFamily="2" charset="-127"/>
                  <a:ea typeface="페이퍼로지 4 Regular" pitchFamily="2" charset="-127"/>
                </a:rPr>
                <a:t>300만 </a:t>
              </a:r>
              <a:r>
                <a:rPr sz="1100" dirty="0" err="1">
                  <a:latin typeface="페이퍼로지 4 Regular" pitchFamily="2" charset="-127"/>
                  <a:ea typeface="페이퍼로지 4 Regular" pitchFamily="2" charset="-127"/>
                </a:rPr>
                <a:t>유튜버의</a:t>
              </a:r>
              <a:r>
                <a:rPr sz="11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100" dirty="0" err="1">
                  <a:latin typeface="페이퍼로지 4 Regular" pitchFamily="2" charset="-127"/>
                  <a:ea typeface="페이퍼로지 4 Regular" pitchFamily="2" charset="-127"/>
                </a:rPr>
                <a:t>맛집</a:t>
              </a:r>
              <a:r>
                <a:rPr sz="11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100" dirty="0" err="1">
                  <a:latin typeface="페이퍼로지 4 Regular" pitchFamily="2" charset="-127"/>
                  <a:ea typeface="페이퍼로지 4 Regular" pitchFamily="2" charset="-127"/>
                </a:rPr>
                <a:t>선정</a:t>
              </a:r>
              <a:r>
                <a:rPr sz="11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100" dirty="0" err="1">
                  <a:latin typeface="페이퍼로지 4 Regular" pitchFamily="2" charset="-127"/>
                  <a:ea typeface="페이퍼로지 4 Regular" pitchFamily="2" charset="-127"/>
                </a:rPr>
                <a:t>기준인</a:t>
              </a:r>
              <a:r>
                <a:rPr sz="1100" dirty="0">
                  <a:latin typeface="페이퍼로지 4 Regular" pitchFamily="2" charset="-127"/>
                  <a:ea typeface="페이퍼로지 4 Regular" pitchFamily="2" charset="-127"/>
                </a:rPr>
                <a:t> '</a:t>
              </a:r>
              <a:r>
                <a:rPr sz="1100" dirty="0" err="1">
                  <a:latin typeface="페이퍼로지 4 Regular" pitchFamily="2" charset="-127"/>
                  <a:ea typeface="페이퍼로지 4 Regular" pitchFamily="2" charset="-127"/>
                </a:rPr>
                <a:t>별점</a:t>
              </a:r>
              <a:r>
                <a:rPr sz="11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100" dirty="0" err="1">
                  <a:latin typeface="페이퍼로지 4 Regular" pitchFamily="2" charset="-127"/>
                  <a:ea typeface="페이퍼로지 4 Regular" pitchFamily="2" charset="-127"/>
                </a:rPr>
                <a:t>낮은</a:t>
              </a:r>
              <a:r>
                <a:rPr sz="1100" dirty="0">
                  <a:latin typeface="페이퍼로지 4 Regular" pitchFamily="2" charset="-127"/>
                  <a:ea typeface="페이퍼로지 4 Regular" pitchFamily="2" charset="-127"/>
                </a:rPr>
                <a:t> 순 </a:t>
              </a:r>
              <a:r>
                <a:rPr sz="1100" dirty="0" err="1">
                  <a:latin typeface="페이퍼로지 4 Regular" pitchFamily="2" charset="-127"/>
                  <a:ea typeface="페이퍼로지 4 Regular" pitchFamily="2" charset="-127"/>
                </a:rPr>
                <a:t>정렬</a:t>
              </a:r>
              <a:r>
                <a:rPr sz="1100" dirty="0">
                  <a:latin typeface="페이퍼로지 4 Regular" pitchFamily="2" charset="-127"/>
                  <a:ea typeface="페이퍼로지 4 Regular" pitchFamily="2" charset="-127"/>
                </a:rPr>
                <a:t>', </a:t>
              </a:r>
              <a:endParaRPr lang="en-US" sz="1100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>
                <a:lnSpc>
                  <a:spcPct val="120000"/>
                </a:lnSpc>
              </a:pPr>
              <a:r>
                <a:rPr sz="1100" dirty="0" err="1">
                  <a:latin typeface="페이퍼로지 7 Bold" pitchFamily="2" charset="-127"/>
                  <a:ea typeface="페이퍼로지 7 Bold" pitchFamily="2" charset="-127"/>
                </a:rPr>
                <a:t>이제</a:t>
              </a:r>
              <a:r>
                <a:rPr sz="1100" dirty="0">
                  <a:latin typeface="페이퍼로지 7 Bold" pitchFamily="2" charset="-127"/>
                  <a:ea typeface="페이퍼로지 7 Bold" pitchFamily="2" charset="-127"/>
                </a:rPr>
                <a:t> </a:t>
              </a:r>
              <a:r>
                <a:rPr sz="1100" dirty="0" err="1">
                  <a:latin typeface="페이퍼로지 7 Bold" pitchFamily="2" charset="-127"/>
                  <a:ea typeface="페이퍼로지 7 Bold" pitchFamily="2" charset="-127"/>
                </a:rPr>
                <a:t>환자들도</a:t>
              </a:r>
              <a:r>
                <a:rPr sz="1100" dirty="0">
                  <a:latin typeface="페이퍼로지 7 Bold" pitchFamily="2" charset="-127"/>
                  <a:ea typeface="페이퍼로지 7 Bold" pitchFamily="2" charset="-127"/>
                </a:rPr>
                <a:t> </a:t>
              </a:r>
              <a:r>
                <a:rPr sz="1100" dirty="0" err="1">
                  <a:latin typeface="페이퍼로지 7 Bold" pitchFamily="2" charset="-127"/>
                  <a:ea typeface="페이퍼로지 7 Bold" pitchFamily="2" charset="-127"/>
                </a:rPr>
                <a:t>병원을</a:t>
              </a:r>
              <a:r>
                <a:rPr sz="1100" dirty="0">
                  <a:latin typeface="페이퍼로지 7 Bold" pitchFamily="2" charset="-127"/>
                  <a:ea typeface="페이퍼로지 7 Bold" pitchFamily="2" charset="-127"/>
                </a:rPr>
                <a:t> </a:t>
              </a:r>
              <a:r>
                <a:rPr sz="1100" dirty="0" err="1">
                  <a:latin typeface="페이퍼로지 7 Bold" pitchFamily="2" charset="-127"/>
                  <a:ea typeface="페이퍼로지 7 Bold" pitchFamily="2" charset="-127"/>
                </a:rPr>
                <a:t>검증하는</a:t>
              </a:r>
              <a:r>
                <a:rPr sz="1100" dirty="0">
                  <a:latin typeface="페이퍼로지 7 Bold" pitchFamily="2" charset="-127"/>
                  <a:ea typeface="페이퍼로지 7 Bold" pitchFamily="2" charset="-127"/>
                </a:rPr>
                <a:t> 첫 </a:t>
              </a:r>
              <a:r>
                <a:rPr sz="1100" dirty="0" err="1">
                  <a:latin typeface="페이퍼로지 7 Bold" pitchFamily="2" charset="-127"/>
                  <a:ea typeface="페이퍼로지 7 Bold" pitchFamily="2" charset="-127"/>
                </a:rPr>
                <a:t>번째</a:t>
              </a:r>
              <a:r>
                <a:rPr sz="1100" dirty="0">
                  <a:latin typeface="페이퍼로지 7 Bold" pitchFamily="2" charset="-127"/>
                  <a:ea typeface="페이퍼로지 7 Bold" pitchFamily="2" charset="-127"/>
                </a:rPr>
                <a:t> </a:t>
              </a:r>
              <a:r>
                <a:rPr sz="1100" dirty="0" err="1">
                  <a:latin typeface="페이퍼로지 7 Bold" pitchFamily="2" charset="-127"/>
                  <a:ea typeface="페이퍼로지 7 Bold" pitchFamily="2" charset="-127"/>
                </a:rPr>
                <a:t>필터로</a:t>
              </a:r>
              <a:r>
                <a:rPr sz="1100" dirty="0">
                  <a:latin typeface="페이퍼로지 7 Bold" pitchFamily="2" charset="-127"/>
                  <a:ea typeface="페이퍼로지 7 Bold" pitchFamily="2" charset="-127"/>
                </a:rPr>
                <a:t> </a:t>
              </a:r>
              <a:r>
                <a:rPr sz="1100" dirty="0" err="1">
                  <a:latin typeface="페이퍼로지 7 Bold" pitchFamily="2" charset="-127"/>
                  <a:ea typeface="페이퍼로지 7 Bold" pitchFamily="2" charset="-127"/>
                </a:rPr>
                <a:t>사용합니다</a:t>
              </a:r>
              <a:r>
                <a:rPr sz="1100" dirty="0">
                  <a:latin typeface="페이퍼로지 7 Bold" pitchFamily="2" charset="-127"/>
                  <a:ea typeface="페이퍼로지 7 Bold" pitchFamily="2" charset="-127"/>
                </a:rPr>
                <a:t>.</a:t>
              </a:r>
            </a:p>
          </p:txBody>
        </p:sp>
        <p:sp>
          <p:nvSpPr>
            <p:cNvPr id="13" name="Google Shape;462;p41">
              <a:extLst>
                <a:ext uri="{FF2B5EF4-FFF2-40B4-BE49-F238E27FC236}">
                  <a16:creationId xmlns:a16="http://schemas.microsoft.com/office/drawing/2014/main" id="{F2902B8B-C048-C48E-5455-ECF5C99A321F}"/>
                </a:ext>
              </a:extLst>
            </p:cNvPr>
            <p:cNvSpPr txBox="1"/>
            <p:nvPr/>
          </p:nvSpPr>
          <p:spPr>
            <a:xfrm>
              <a:off x="5826837" y="5784604"/>
              <a:ext cx="5490570" cy="2810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66666"/>
                </a:lnSpc>
                <a:defRPr sz="10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rPr sz="800" dirty="0" err="1">
                  <a:latin typeface="페이퍼로지 4 Regular" pitchFamily="2" charset="-127"/>
                  <a:ea typeface="페이퍼로지 4 Regular" pitchFamily="2" charset="-127"/>
                </a:rPr>
                <a:t>잘못된</a:t>
              </a:r>
              <a:r>
                <a:rPr sz="8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800" dirty="0" err="1">
                  <a:latin typeface="페이퍼로지 4 Regular" pitchFamily="2" charset="-127"/>
                  <a:ea typeface="페이퍼로지 4 Regular" pitchFamily="2" charset="-127"/>
                </a:rPr>
                <a:t>사실로</a:t>
              </a:r>
              <a:r>
                <a:rPr sz="8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800" dirty="0" err="1">
                  <a:latin typeface="페이퍼로지 4 Regular" pitchFamily="2" charset="-127"/>
                  <a:ea typeface="페이퍼로지 4 Regular" pitchFamily="2" charset="-127"/>
                </a:rPr>
                <a:t>인한</a:t>
              </a:r>
              <a:r>
                <a:rPr sz="8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800" dirty="0" err="1">
                  <a:latin typeface="페이퍼로지 4 Regular" pitchFamily="2" charset="-127"/>
                  <a:ea typeface="페이퍼로지 4 Regular" pitchFamily="2" charset="-127"/>
                </a:rPr>
                <a:t>악성</a:t>
              </a:r>
              <a:r>
                <a:rPr sz="8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800" dirty="0" err="1">
                  <a:latin typeface="페이퍼로지 4 Regular" pitchFamily="2" charset="-127"/>
                  <a:ea typeface="페이퍼로지 4 Regular" pitchFamily="2" charset="-127"/>
                </a:rPr>
                <a:t>리뷰나</a:t>
              </a:r>
              <a:r>
                <a:rPr sz="8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800" dirty="0" err="1">
                  <a:latin typeface="페이퍼로지 4 Regular" pitchFamily="2" charset="-127"/>
                  <a:ea typeface="페이퍼로지 4 Regular" pitchFamily="2" charset="-127"/>
                </a:rPr>
                <a:t>경쟁사의</a:t>
              </a:r>
              <a:r>
                <a:rPr sz="8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800" dirty="0" err="1">
                  <a:latin typeface="페이퍼로지 4 Regular" pitchFamily="2" charset="-127"/>
                  <a:ea typeface="페이퍼로지 4 Regular" pitchFamily="2" charset="-127"/>
                </a:rPr>
                <a:t>악의적인</a:t>
              </a:r>
              <a:r>
                <a:rPr sz="8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800" dirty="0" err="1">
                  <a:latin typeface="페이퍼로지 4 Regular" pitchFamily="2" charset="-127"/>
                  <a:ea typeface="페이퍼로지 4 Regular" pitchFamily="2" charset="-127"/>
                </a:rPr>
                <a:t>댓글을</a:t>
              </a:r>
              <a:r>
                <a:rPr sz="8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800" dirty="0" err="1">
                  <a:latin typeface="페이퍼로지 4 Regular" pitchFamily="2" charset="-127"/>
                  <a:ea typeface="페이퍼로지 4 Regular" pitchFamily="2" charset="-127"/>
                </a:rPr>
                <a:t>소명하여</a:t>
              </a:r>
              <a:r>
                <a:rPr sz="8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800" dirty="0" err="1">
                  <a:latin typeface="페이퍼로지 4 Regular" pitchFamily="2" charset="-127"/>
                  <a:ea typeface="페이퍼로지 4 Regular" pitchFamily="2" charset="-127"/>
                </a:rPr>
                <a:t>삭제해드립니다</a:t>
              </a:r>
              <a:r>
                <a:rPr sz="800" dirty="0">
                  <a:latin typeface="페이퍼로지 4 Regular" pitchFamily="2" charset="-127"/>
                  <a:ea typeface="페이퍼로지 4 Regular" pitchFamily="2" charset="-127"/>
                </a:rPr>
                <a:t>.</a:t>
              </a: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3599C5BB-A932-03E6-6DD0-185648CB1ED9}"/>
              </a:ext>
            </a:extLst>
          </p:cNvPr>
          <p:cNvGrpSpPr/>
          <p:nvPr/>
        </p:nvGrpSpPr>
        <p:grpSpPr>
          <a:xfrm>
            <a:off x="5627689" y="1648658"/>
            <a:ext cx="3953190" cy="367764"/>
            <a:chOff x="5627689" y="1648658"/>
            <a:chExt cx="3953190" cy="367764"/>
          </a:xfrm>
        </p:grpSpPr>
        <p:sp>
          <p:nvSpPr>
            <p:cNvPr id="20" name="사각형: 둥근 위쪽 모서리 19">
              <a:extLst>
                <a:ext uri="{FF2B5EF4-FFF2-40B4-BE49-F238E27FC236}">
                  <a16:creationId xmlns:a16="http://schemas.microsoft.com/office/drawing/2014/main" id="{00579A39-08CA-71DD-2703-96126CA2E384}"/>
                </a:ext>
              </a:extLst>
            </p:cNvPr>
            <p:cNvSpPr/>
            <p:nvPr/>
          </p:nvSpPr>
          <p:spPr>
            <a:xfrm rot="5400000">
              <a:off x="6025235" y="1312558"/>
              <a:ext cx="306318" cy="11014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3C7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1" name="Google Shape;440;p40">
              <a:extLst>
                <a:ext uri="{FF2B5EF4-FFF2-40B4-BE49-F238E27FC236}">
                  <a16:creationId xmlns:a16="http://schemas.microsoft.com/office/drawing/2014/main" id="{5394F348-CD2F-2AD0-864D-4954D9661501}"/>
                </a:ext>
              </a:extLst>
            </p:cNvPr>
            <p:cNvSpPr txBox="1"/>
            <p:nvPr/>
          </p:nvSpPr>
          <p:spPr>
            <a:xfrm>
              <a:off x="5768958" y="1648658"/>
              <a:ext cx="3811921" cy="3586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ko-KR" altLang="en-US" sz="1800" dirty="0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</a:rPr>
                <a:t>주요구성     </a:t>
              </a:r>
              <a:r>
                <a:rPr lang="ko-KR" altLang="en-US" sz="1800" dirty="0">
                  <a:solidFill>
                    <a:srgbClr val="03C75A"/>
                  </a:solidFill>
                  <a:latin typeface="페이퍼로지 7 Bold" pitchFamily="2" charset="-127"/>
                  <a:ea typeface="페이퍼로지 7 Bold" pitchFamily="2" charset="-127"/>
                </a:rPr>
                <a:t>악성리뷰 관리 시스템</a:t>
              </a: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255A0903-4C68-6E71-850D-B92CF371BEE6}"/>
              </a:ext>
            </a:extLst>
          </p:cNvPr>
          <p:cNvGrpSpPr/>
          <p:nvPr/>
        </p:nvGrpSpPr>
        <p:grpSpPr>
          <a:xfrm>
            <a:off x="5631854" y="2870592"/>
            <a:ext cx="5706706" cy="628762"/>
            <a:chOff x="5631854" y="1699458"/>
            <a:chExt cx="5706706" cy="628762"/>
          </a:xfrm>
        </p:grpSpPr>
        <p:sp>
          <p:nvSpPr>
            <p:cNvPr id="30" name="사각형: 둥근 위쪽 모서리 29">
              <a:extLst>
                <a:ext uri="{FF2B5EF4-FFF2-40B4-BE49-F238E27FC236}">
                  <a16:creationId xmlns:a16="http://schemas.microsoft.com/office/drawing/2014/main" id="{F5634D63-C37B-F7C4-D4B3-DC246C08B2B1}"/>
                </a:ext>
              </a:extLst>
            </p:cNvPr>
            <p:cNvSpPr/>
            <p:nvPr/>
          </p:nvSpPr>
          <p:spPr>
            <a:xfrm rot="5400000">
              <a:off x="6029401" y="1312556"/>
              <a:ext cx="306318" cy="110141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3C7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31" name="Google Shape;440;p40">
              <a:extLst>
                <a:ext uri="{FF2B5EF4-FFF2-40B4-BE49-F238E27FC236}">
                  <a16:creationId xmlns:a16="http://schemas.microsoft.com/office/drawing/2014/main" id="{6C6F5544-CED2-C09C-A86E-2951BCBE7ACD}"/>
                </a:ext>
              </a:extLst>
            </p:cNvPr>
            <p:cNvSpPr txBox="1"/>
            <p:nvPr/>
          </p:nvSpPr>
          <p:spPr>
            <a:xfrm>
              <a:off x="5768958" y="1699458"/>
              <a:ext cx="5569602" cy="6287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ko-KR" altLang="en-US" sz="1800" dirty="0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</a:rPr>
                <a:t>대응조치     </a:t>
              </a:r>
              <a:r>
                <a:rPr lang="ko-KR" altLang="en-US" sz="1800" dirty="0">
                  <a:solidFill>
                    <a:srgbClr val="03C75A"/>
                  </a:solidFill>
                  <a:latin typeface="페이퍼로지 7 Bold" pitchFamily="2" charset="-127"/>
                  <a:ea typeface="페이퍼로지 7 Bold" pitchFamily="2" charset="-127"/>
                </a:rPr>
                <a:t>악성 리뷰 게시 중단 요청 </a:t>
              </a:r>
              <a:endParaRPr lang="en-US" altLang="ko-KR" sz="18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ko-KR" sz="1800" dirty="0">
                  <a:solidFill>
                    <a:srgbClr val="03C75A"/>
                  </a:solidFill>
                  <a:latin typeface="페이퍼로지 7 Bold" pitchFamily="2" charset="-127"/>
                  <a:ea typeface="페이퍼로지 7 Bold" pitchFamily="2" charset="-127"/>
                </a:rPr>
                <a:t>                     </a:t>
              </a:r>
              <a:r>
                <a:rPr lang="ko-KR" altLang="en-US" sz="1800" dirty="0">
                  <a:solidFill>
                    <a:srgbClr val="03C75A"/>
                  </a:solidFill>
                  <a:latin typeface="페이퍼로지 7 Bold" pitchFamily="2" charset="-127"/>
                  <a:ea typeface="페이퍼로지 7 Bold" pitchFamily="2" charset="-127"/>
                </a:rPr>
                <a:t>및 소명 처리 대행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2C896E5-9480-858D-BD82-BEC53F946D73}"/>
              </a:ext>
            </a:extLst>
          </p:cNvPr>
          <p:cNvSpPr txBox="1"/>
          <p:nvPr/>
        </p:nvSpPr>
        <p:spPr>
          <a:xfrm>
            <a:off x="6759055" y="2077498"/>
            <a:ext cx="6096000" cy="581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기존 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'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악성 리뷰 케어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'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를 넘어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lang="ko-KR" altLang="en-US" sz="1400" dirty="0" err="1">
                <a:latin typeface="페이퍼로지 4 Regular" pitchFamily="2" charset="-127"/>
                <a:ea typeface="페이퍼로지 4 Regular" pitchFamily="2" charset="-127"/>
              </a:rPr>
              <a:t>맘카페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 여론 관리까지 포함하여 </a:t>
            </a:r>
            <a:endParaRPr lang="en-US" altLang="ko-KR" sz="1400" dirty="0">
              <a:latin typeface="페이퍼로지 4 Regular" pitchFamily="2" charset="-127"/>
              <a:ea typeface="페이퍼로지 4 Regular" pitchFamily="2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병원 브랜드 평판을 종합적으로 방어합니다</a:t>
            </a:r>
          </a:p>
        </p:txBody>
      </p:sp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D6B3F782-18EA-89EC-8908-D44E6E8AE4DA}"/>
              </a:ext>
            </a:extLst>
          </p:cNvPr>
          <p:cNvGrpSpPr/>
          <p:nvPr/>
        </p:nvGrpSpPr>
        <p:grpSpPr>
          <a:xfrm>
            <a:off x="5968457" y="3948717"/>
            <a:ext cx="8993069" cy="2111573"/>
            <a:chOff x="5968457" y="4062561"/>
            <a:chExt cx="8993069" cy="2111573"/>
          </a:xfrm>
        </p:grpSpPr>
        <p:sp>
          <p:nvSpPr>
            <p:cNvPr id="98" name="Google Shape;470;p41">
              <a:extLst>
                <a:ext uri="{FF2B5EF4-FFF2-40B4-BE49-F238E27FC236}">
                  <a16:creationId xmlns:a16="http://schemas.microsoft.com/office/drawing/2014/main" id="{67CC7064-94E4-16B7-2976-1858293A85ED}"/>
                </a:ext>
              </a:extLst>
            </p:cNvPr>
            <p:cNvSpPr txBox="1"/>
            <p:nvPr/>
          </p:nvSpPr>
          <p:spPr>
            <a:xfrm>
              <a:off x="8353696" y="5089227"/>
              <a:ext cx="4997650" cy="4890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66666"/>
                </a:lnSpc>
                <a:defRPr sz="1000"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평판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관리가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병원의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장기적인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성장에</a:t>
              </a:r>
              <a:endParaRPr lang="en-US" sz="1400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>
                <a:lnSpc>
                  <a:spcPct val="120000"/>
                </a:lnSpc>
              </a:pP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기여함을</a:t>
              </a:r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400" dirty="0" err="1">
                  <a:latin typeface="페이퍼로지 4 Regular" pitchFamily="2" charset="-127"/>
                  <a:ea typeface="페이퍼로지 4 Regular" pitchFamily="2" charset="-127"/>
                </a:rPr>
                <a:t>증명합니다</a:t>
              </a:r>
              <a:endParaRPr sz="1400" dirty="0"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grpSp>
          <p:nvGrpSpPr>
            <p:cNvPr id="123" name="그룹 122">
              <a:extLst>
                <a:ext uri="{FF2B5EF4-FFF2-40B4-BE49-F238E27FC236}">
                  <a16:creationId xmlns:a16="http://schemas.microsoft.com/office/drawing/2014/main" id="{61057D8A-3704-292A-6D8B-C05E8137FF4A}"/>
                </a:ext>
              </a:extLst>
            </p:cNvPr>
            <p:cNvGrpSpPr/>
            <p:nvPr/>
          </p:nvGrpSpPr>
          <p:grpSpPr>
            <a:xfrm>
              <a:off x="5968457" y="4062561"/>
              <a:ext cx="2111573" cy="2111573"/>
              <a:chOff x="6096000" y="4183761"/>
              <a:chExt cx="1868076" cy="1868076"/>
            </a:xfrm>
          </p:grpSpPr>
          <p:sp>
            <p:nvSpPr>
              <p:cNvPr id="107" name="Oval 5">
                <a:extLst>
                  <a:ext uri="{FF2B5EF4-FFF2-40B4-BE49-F238E27FC236}">
                    <a16:creationId xmlns:a16="http://schemas.microsoft.com/office/drawing/2014/main" id="{DEB8F817-301A-378C-C257-C7D8E212C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9622" y="4357383"/>
                <a:ext cx="1521933" cy="1521933"/>
              </a:xfrm>
              <a:prstGeom prst="ellipse">
                <a:avLst/>
              </a:prstGeom>
              <a:solidFill>
                <a:srgbClr val="03C75A"/>
              </a:solidFill>
              <a:ln w="38100">
                <a:noFill/>
              </a:ln>
              <a:effectLst>
                <a:outerShdw blurRad="381000" dist="444500" dir="8100000" sx="90000" sy="90000" algn="tr" rotWithShape="0">
                  <a:schemeClr val="accent2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d-ID" sz="1600" dirty="0">
                  <a:latin typeface="Montserrat" panose="00000500000000000000" pitchFamily="50" charset="0"/>
                </a:endParaRPr>
              </a:p>
            </p:txBody>
          </p:sp>
          <p:sp>
            <p:nvSpPr>
              <p:cNvPr id="110" name="Freeform 6">
                <a:extLst>
                  <a:ext uri="{FF2B5EF4-FFF2-40B4-BE49-F238E27FC236}">
                    <a16:creationId xmlns:a16="http://schemas.microsoft.com/office/drawing/2014/main" id="{7127329C-95FB-066C-EACB-B84664C80C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1783" y="4321119"/>
                <a:ext cx="356034" cy="354935"/>
              </a:xfrm>
              <a:custGeom>
                <a:avLst/>
                <a:gdLst>
                  <a:gd name="T0" fmla="*/ 207 w 207"/>
                  <a:gd name="T1" fmla="*/ 181 h 206"/>
                  <a:gd name="T2" fmla="*/ 26 w 207"/>
                  <a:gd name="T3" fmla="*/ 0 h 206"/>
                  <a:gd name="T4" fmla="*/ 0 w 207"/>
                  <a:gd name="T5" fmla="*/ 44 h 206"/>
                  <a:gd name="T6" fmla="*/ 163 w 207"/>
                  <a:gd name="T7" fmla="*/ 206 h 206"/>
                  <a:gd name="T8" fmla="*/ 207 w 207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6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solidFill>
                <a:srgbClr val="03C75A"/>
              </a:solidFill>
              <a:ln w="38100">
                <a:noFill/>
              </a:ln>
              <a:effectLst>
                <a:outerShdw blurRad="381000" dist="444500" dir="8100000" sx="90000" sy="90000" algn="tr" rotWithShape="0">
                  <a:schemeClr val="accent2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d-ID" sz="1600">
                  <a:latin typeface="Montserrat" panose="00000500000000000000" pitchFamily="50" charset="0"/>
                </a:endParaRPr>
              </a:p>
            </p:txBody>
          </p:sp>
          <p:sp>
            <p:nvSpPr>
              <p:cNvPr id="111" name="Freeform 7">
                <a:extLst>
                  <a:ext uri="{FF2B5EF4-FFF2-40B4-BE49-F238E27FC236}">
                    <a16:creationId xmlns:a16="http://schemas.microsoft.com/office/drawing/2014/main" id="{5E9E1967-2C18-FF2F-639F-D5B9FB6EF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2015" y="4183761"/>
                <a:ext cx="427460" cy="191203"/>
              </a:xfrm>
              <a:custGeom>
                <a:avLst/>
                <a:gdLst>
                  <a:gd name="T0" fmla="*/ 0 w 248"/>
                  <a:gd name="T1" fmla="*/ 0 h 111"/>
                  <a:gd name="T2" fmla="*/ 0 w 248"/>
                  <a:gd name="T3" fmla="*/ 51 h 111"/>
                  <a:gd name="T4" fmla="*/ 222 w 248"/>
                  <a:gd name="T5" fmla="*/ 111 h 111"/>
                  <a:gd name="T6" fmla="*/ 248 w 248"/>
                  <a:gd name="T7" fmla="*/ 67 h 111"/>
                  <a:gd name="T8" fmla="*/ 0 w 248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1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solidFill>
                <a:srgbClr val="03C75A"/>
              </a:solidFill>
              <a:ln w="38100">
                <a:noFill/>
              </a:ln>
              <a:effectLst>
                <a:outerShdw blurRad="381000" dist="444500" dir="8100000" sx="90000" sy="90000" algn="tr" rotWithShape="0">
                  <a:schemeClr val="accent2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d-ID" sz="1600">
                  <a:latin typeface="Montserrat" panose="00000500000000000000" pitchFamily="50" charset="0"/>
                </a:endParaRPr>
              </a:p>
            </p:txBody>
          </p:sp>
          <p:sp>
            <p:nvSpPr>
              <p:cNvPr id="112" name="Freeform 8">
                <a:extLst>
                  <a:ext uri="{FF2B5EF4-FFF2-40B4-BE49-F238E27FC236}">
                    <a16:creationId xmlns:a16="http://schemas.microsoft.com/office/drawing/2014/main" id="{4AFDD097-1C87-05AA-454C-C40653B3F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2873" y="4670560"/>
                <a:ext cx="191203" cy="425262"/>
              </a:xfrm>
              <a:custGeom>
                <a:avLst/>
                <a:gdLst>
                  <a:gd name="T0" fmla="*/ 45 w 111"/>
                  <a:gd name="T1" fmla="*/ 0 h 247"/>
                  <a:gd name="T2" fmla="*/ 0 w 111"/>
                  <a:gd name="T3" fmla="*/ 26 h 247"/>
                  <a:gd name="T4" fmla="*/ 60 w 111"/>
                  <a:gd name="T5" fmla="*/ 247 h 247"/>
                  <a:gd name="T6" fmla="*/ 111 w 111"/>
                  <a:gd name="T7" fmla="*/ 247 h 247"/>
                  <a:gd name="T8" fmla="*/ 45 w 111"/>
                  <a:gd name="T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solidFill>
                <a:srgbClr val="03C75A"/>
              </a:solidFill>
              <a:ln w="38100">
                <a:noFill/>
              </a:ln>
              <a:effectLst>
                <a:outerShdw blurRad="381000" dist="444500" dir="8100000" sx="90000" sy="90000" algn="tr" rotWithShape="0">
                  <a:schemeClr val="accent2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d-ID" sz="1600">
                  <a:latin typeface="Montserrat" panose="00000500000000000000" pitchFamily="50" charset="0"/>
                </a:endParaRPr>
              </a:p>
            </p:txBody>
          </p:sp>
          <p:sp>
            <p:nvSpPr>
              <p:cNvPr id="113" name="Freeform 9">
                <a:extLst>
                  <a:ext uri="{FF2B5EF4-FFF2-40B4-BE49-F238E27FC236}">
                    <a16:creationId xmlns:a16="http://schemas.microsoft.com/office/drawing/2014/main" id="{FA68A7E0-81F5-C73B-2EB6-FE7C43A33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2873" y="5139776"/>
                <a:ext cx="191203" cy="427460"/>
              </a:xfrm>
              <a:custGeom>
                <a:avLst/>
                <a:gdLst>
                  <a:gd name="T0" fmla="*/ 60 w 111"/>
                  <a:gd name="T1" fmla="*/ 0 h 248"/>
                  <a:gd name="T2" fmla="*/ 0 w 111"/>
                  <a:gd name="T3" fmla="*/ 222 h 248"/>
                  <a:gd name="T4" fmla="*/ 45 w 111"/>
                  <a:gd name="T5" fmla="*/ 248 h 248"/>
                  <a:gd name="T6" fmla="*/ 111 w 111"/>
                  <a:gd name="T7" fmla="*/ 0 h 248"/>
                  <a:gd name="T8" fmla="*/ 6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3C75A"/>
              </a:solidFill>
              <a:ln w="38100">
                <a:noFill/>
              </a:ln>
              <a:effectLst>
                <a:outerShdw blurRad="381000" dist="444500" dir="8100000" sx="90000" sy="90000" algn="tr" rotWithShape="0">
                  <a:schemeClr val="accent2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d-ID" sz="1600">
                  <a:latin typeface="Montserrat" panose="00000500000000000000" pitchFamily="50" charset="0"/>
                </a:endParaRPr>
              </a:p>
            </p:txBody>
          </p:sp>
          <p:sp>
            <p:nvSpPr>
              <p:cNvPr id="114" name="Freeform 10">
                <a:extLst>
                  <a:ext uri="{FF2B5EF4-FFF2-40B4-BE49-F238E27FC236}">
                    <a16:creationId xmlns:a16="http://schemas.microsoft.com/office/drawing/2014/main" id="{A6CB2092-C6F8-86F2-264D-87776FFDC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1783" y="5559544"/>
                <a:ext cx="356034" cy="356034"/>
              </a:xfrm>
              <a:custGeom>
                <a:avLst/>
                <a:gdLst>
                  <a:gd name="T0" fmla="*/ 207 w 207"/>
                  <a:gd name="T1" fmla="*/ 26 h 207"/>
                  <a:gd name="T2" fmla="*/ 163 w 207"/>
                  <a:gd name="T3" fmla="*/ 0 h 207"/>
                  <a:gd name="T4" fmla="*/ 0 w 207"/>
                  <a:gd name="T5" fmla="*/ 163 h 207"/>
                  <a:gd name="T6" fmla="*/ 26 w 207"/>
                  <a:gd name="T7" fmla="*/ 207 h 207"/>
                  <a:gd name="T8" fmla="*/ 207 w 207"/>
                  <a:gd name="T9" fmla="*/ 2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7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solidFill>
                <a:srgbClr val="03C75A"/>
              </a:solidFill>
              <a:ln w="38100">
                <a:noFill/>
              </a:ln>
              <a:effectLst>
                <a:outerShdw blurRad="381000" dist="444500" dir="8100000" sx="90000" sy="90000" algn="tr" rotWithShape="0">
                  <a:schemeClr val="accent2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d-ID" sz="1600">
                  <a:latin typeface="Montserrat" panose="00000500000000000000" pitchFamily="50" charset="0"/>
                </a:endParaRPr>
              </a:p>
            </p:txBody>
          </p:sp>
          <p:sp>
            <p:nvSpPr>
              <p:cNvPr id="115" name="Freeform 11">
                <a:extLst>
                  <a:ext uri="{FF2B5EF4-FFF2-40B4-BE49-F238E27FC236}">
                    <a16:creationId xmlns:a16="http://schemas.microsoft.com/office/drawing/2014/main" id="{9B555BC5-3938-BBF0-101D-3D7442386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2015" y="5862831"/>
                <a:ext cx="427460" cy="189006"/>
              </a:xfrm>
              <a:custGeom>
                <a:avLst/>
                <a:gdLst>
                  <a:gd name="T0" fmla="*/ 248 w 248"/>
                  <a:gd name="T1" fmla="*/ 44 h 110"/>
                  <a:gd name="T2" fmla="*/ 222 w 248"/>
                  <a:gd name="T3" fmla="*/ 0 h 110"/>
                  <a:gd name="T4" fmla="*/ 0 w 248"/>
                  <a:gd name="T5" fmla="*/ 59 h 110"/>
                  <a:gd name="T6" fmla="*/ 0 w 248"/>
                  <a:gd name="T7" fmla="*/ 110 h 110"/>
                  <a:gd name="T8" fmla="*/ 248 w 248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solidFill>
                <a:srgbClr val="03C75A"/>
              </a:solidFill>
              <a:ln w="38100">
                <a:noFill/>
              </a:ln>
              <a:effectLst>
                <a:outerShdw blurRad="381000" dist="444500" dir="8100000" sx="90000" sy="90000" algn="tr" rotWithShape="0">
                  <a:schemeClr val="accent2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d-ID" sz="1600">
                  <a:latin typeface="Montserrat" panose="00000500000000000000" pitchFamily="50" charset="0"/>
                </a:endParaRPr>
              </a:p>
            </p:txBody>
          </p:sp>
          <p:sp>
            <p:nvSpPr>
              <p:cNvPr id="116" name="Freeform 12">
                <a:extLst>
                  <a:ext uri="{FF2B5EF4-FFF2-40B4-BE49-F238E27FC236}">
                    <a16:creationId xmlns:a16="http://schemas.microsoft.com/office/drawing/2014/main" id="{2A68B2CB-1AFB-3546-C30A-B7D33F951F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2799" y="5862831"/>
                <a:ext cx="425262" cy="189006"/>
              </a:xfrm>
              <a:custGeom>
                <a:avLst/>
                <a:gdLst>
                  <a:gd name="T0" fmla="*/ 0 w 247"/>
                  <a:gd name="T1" fmla="*/ 44 h 110"/>
                  <a:gd name="T2" fmla="*/ 247 w 247"/>
                  <a:gd name="T3" fmla="*/ 110 h 110"/>
                  <a:gd name="T4" fmla="*/ 247 w 247"/>
                  <a:gd name="T5" fmla="*/ 59 h 110"/>
                  <a:gd name="T6" fmla="*/ 26 w 247"/>
                  <a:gd name="T7" fmla="*/ 0 h 110"/>
                  <a:gd name="T8" fmla="*/ 0 w 247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3C75A"/>
              </a:solidFill>
              <a:ln w="38100">
                <a:noFill/>
              </a:ln>
              <a:effectLst>
                <a:outerShdw blurRad="381000" dist="444500" dir="8100000" sx="90000" sy="90000" algn="tr" rotWithShape="0">
                  <a:schemeClr val="accent2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d-ID" sz="1600">
                  <a:latin typeface="Montserrat" panose="00000500000000000000" pitchFamily="50" charset="0"/>
                </a:endParaRPr>
              </a:p>
            </p:txBody>
          </p:sp>
          <p:sp>
            <p:nvSpPr>
              <p:cNvPr id="117" name="Freeform 13">
                <a:extLst>
                  <a:ext uri="{FF2B5EF4-FFF2-40B4-BE49-F238E27FC236}">
                    <a16:creationId xmlns:a16="http://schemas.microsoft.com/office/drawing/2014/main" id="{3CCF1FA8-3F27-E853-1965-97C6D4904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3358" y="5559544"/>
                <a:ext cx="354935" cy="356034"/>
              </a:xfrm>
              <a:custGeom>
                <a:avLst/>
                <a:gdLst>
                  <a:gd name="T0" fmla="*/ 44 w 206"/>
                  <a:gd name="T1" fmla="*/ 0 h 207"/>
                  <a:gd name="T2" fmla="*/ 0 w 206"/>
                  <a:gd name="T3" fmla="*/ 26 h 207"/>
                  <a:gd name="T4" fmla="*/ 181 w 206"/>
                  <a:gd name="T5" fmla="*/ 207 h 207"/>
                  <a:gd name="T6" fmla="*/ 206 w 206"/>
                  <a:gd name="T7" fmla="*/ 163 h 207"/>
                  <a:gd name="T8" fmla="*/ 44 w 206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7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solidFill>
                <a:srgbClr val="03C75A"/>
              </a:solidFill>
              <a:ln w="38100">
                <a:noFill/>
              </a:ln>
              <a:effectLst>
                <a:outerShdw blurRad="381000" dist="444500" dir="8100000" sx="90000" sy="90000" algn="tr" rotWithShape="0">
                  <a:schemeClr val="accent2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d-ID" sz="1600">
                  <a:latin typeface="Montserrat" panose="00000500000000000000" pitchFamily="50" charset="0"/>
                </a:endParaRPr>
              </a:p>
            </p:txBody>
          </p:sp>
          <p:sp>
            <p:nvSpPr>
              <p:cNvPr id="118" name="Freeform 14">
                <a:extLst>
                  <a:ext uri="{FF2B5EF4-FFF2-40B4-BE49-F238E27FC236}">
                    <a16:creationId xmlns:a16="http://schemas.microsoft.com/office/drawing/2014/main" id="{A28E82EE-DA33-DFF0-0A12-666BAE450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5139776"/>
                <a:ext cx="191203" cy="427460"/>
              </a:xfrm>
              <a:custGeom>
                <a:avLst/>
                <a:gdLst>
                  <a:gd name="T0" fmla="*/ 0 w 111"/>
                  <a:gd name="T1" fmla="*/ 0 h 248"/>
                  <a:gd name="T2" fmla="*/ 67 w 111"/>
                  <a:gd name="T3" fmla="*/ 248 h 248"/>
                  <a:gd name="T4" fmla="*/ 111 w 111"/>
                  <a:gd name="T5" fmla="*/ 222 h 248"/>
                  <a:gd name="T6" fmla="*/ 51 w 111"/>
                  <a:gd name="T7" fmla="*/ 0 h 248"/>
                  <a:gd name="T8" fmla="*/ 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3C75A"/>
              </a:solidFill>
              <a:ln w="38100">
                <a:noFill/>
              </a:ln>
              <a:effectLst>
                <a:outerShdw blurRad="381000" dist="444500" dir="8100000" sx="90000" sy="90000" algn="tr" rotWithShape="0">
                  <a:schemeClr val="accent2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d-ID" sz="1600">
                  <a:latin typeface="Montserrat" panose="00000500000000000000" pitchFamily="50" charset="0"/>
                </a:endParaRPr>
              </a:p>
            </p:txBody>
          </p:sp>
          <p:sp>
            <p:nvSpPr>
              <p:cNvPr id="119" name="Freeform 15">
                <a:extLst>
                  <a:ext uri="{FF2B5EF4-FFF2-40B4-BE49-F238E27FC236}">
                    <a16:creationId xmlns:a16="http://schemas.microsoft.com/office/drawing/2014/main" id="{30C550BF-1EA4-4B4F-8EF9-02AE4A9A0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4670560"/>
                <a:ext cx="191203" cy="425262"/>
              </a:xfrm>
              <a:custGeom>
                <a:avLst/>
                <a:gdLst>
                  <a:gd name="T0" fmla="*/ 51 w 111"/>
                  <a:gd name="T1" fmla="*/ 247 h 247"/>
                  <a:gd name="T2" fmla="*/ 111 w 111"/>
                  <a:gd name="T3" fmla="*/ 26 h 247"/>
                  <a:gd name="T4" fmla="*/ 67 w 111"/>
                  <a:gd name="T5" fmla="*/ 0 h 247"/>
                  <a:gd name="T6" fmla="*/ 0 w 111"/>
                  <a:gd name="T7" fmla="*/ 247 h 247"/>
                  <a:gd name="T8" fmla="*/ 51 w 111"/>
                  <a:gd name="T9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solidFill>
                <a:srgbClr val="03C75A"/>
              </a:solidFill>
              <a:ln w="38100">
                <a:noFill/>
              </a:ln>
              <a:effectLst>
                <a:outerShdw blurRad="381000" dist="444500" dir="8100000" sx="90000" sy="90000" algn="tr" rotWithShape="0">
                  <a:schemeClr val="accent2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d-ID" sz="1600">
                  <a:latin typeface="Montserrat" panose="00000500000000000000" pitchFamily="50" charset="0"/>
                </a:endParaRPr>
              </a:p>
            </p:txBody>
          </p:sp>
          <p:sp>
            <p:nvSpPr>
              <p:cNvPr id="120" name="Freeform 16">
                <a:extLst>
                  <a:ext uri="{FF2B5EF4-FFF2-40B4-BE49-F238E27FC236}">
                    <a16:creationId xmlns:a16="http://schemas.microsoft.com/office/drawing/2014/main" id="{622BA295-1592-CFC8-41E6-7D4C5B8B0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3358" y="4321119"/>
                <a:ext cx="354935" cy="354935"/>
              </a:xfrm>
              <a:custGeom>
                <a:avLst/>
                <a:gdLst>
                  <a:gd name="T0" fmla="*/ 0 w 206"/>
                  <a:gd name="T1" fmla="*/ 181 h 206"/>
                  <a:gd name="T2" fmla="*/ 44 w 206"/>
                  <a:gd name="T3" fmla="*/ 206 h 206"/>
                  <a:gd name="T4" fmla="*/ 206 w 206"/>
                  <a:gd name="T5" fmla="*/ 44 h 206"/>
                  <a:gd name="T6" fmla="*/ 181 w 206"/>
                  <a:gd name="T7" fmla="*/ 0 h 206"/>
                  <a:gd name="T8" fmla="*/ 0 w 206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solidFill>
                <a:srgbClr val="03C75A"/>
              </a:solidFill>
              <a:ln w="38100">
                <a:noFill/>
              </a:ln>
              <a:effectLst>
                <a:outerShdw blurRad="381000" dist="444500" dir="8100000" sx="90000" sy="90000" algn="tr" rotWithShape="0">
                  <a:schemeClr val="accent2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d-ID" sz="1600">
                  <a:latin typeface="Montserrat" panose="00000500000000000000" pitchFamily="50" charset="0"/>
                </a:endParaRPr>
              </a:p>
            </p:txBody>
          </p:sp>
          <p:sp>
            <p:nvSpPr>
              <p:cNvPr id="121" name="Freeform 17">
                <a:extLst>
                  <a:ext uri="{FF2B5EF4-FFF2-40B4-BE49-F238E27FC236}">
                    <a16:creationId xmlns:a16="http://schemas.microsoft.com/office/drawing/2014/main" id="{D139AA17-3B24-0B93-D58C-467CEB1E6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2799" y="4183761"/>
                <a:ext cx="425262" cy="191203"/>
              </a:xfrm>
              <a:custGeom>
                <a:avLst/>
                <a:gdLst>
                  <a:gd name="T0" fmla="*/ 0 w 247"/>
                  <a:gd name="T1" fmla="*/ 67 h 111"/>
                  <a:gd name="T2" fmla="*/ 25 w 247"/>
                  <a:gd name="T3" fmla="*/ 111 h 111"/>
                  <a:gd name="T4" fmla="*/ 247 w 247"/>
                  <a:gd name="T5" fmla="*/ 51 h 111"/>
                  <a:gd name="T6" fmla="*/ 247 w 247"/>
                  <a:gd name="T7" fmla="*/ 0 h 111"/>
                  <a:gd name="T8" fmla="*/ 0 w 247"/>
                  <a:gd name="T9" fmla="*/ 6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1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8100">
                <a:noFill/>
              </a:ln>
              <a:effectLst>
                <a:outerShdw blurRad="381000" dist="444500" dir="8100000" sx="90000" sy="90000" algn="tr" rotWithShape="0">
                  <a:schemeClr val="accent2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id-ID" sz="1400" b="1" dirty="0"/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49A164A-35C7-4CE9-20EE-CF6BA6CAEE8F}"/>
                </a:ext>
              </a:extLst>
            </p:cNvPr>
            <p:cNvSpPr txBox="1"/>
            <p:nvPr/>
          </p:nvSpPr>
          <p:spPr>
            <a:xfrm>
              <a:off x="6326831" y="4920881"/>
              <a:ext cx="1464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4000" b="1" dirty="0">
                  <a:solidFill>
                    <a:schemeClr val="bg1"/>
                  </a:solidFill>
                  <a:latin typeface="Montserrat" panose="00000500000000000000" pitchFamily="50" charset="0"/>
                </a:rPr>
                <a:t>9</a:t>
              </a:r>
              <a:r>
                <a:rPr lang="en-US" sz="4000" b="1" dirty="0">
                  <a:solidFill>
                    <a:schemeClr val="bg1"/>
                  </a:solidFill>
                  <a:latin typeface="Montserrat" panose="00000500000000000000" pitchFamily="50" charset="0"/>
                </a:rPr>
                <a:t>8</a:t>
              </a:r>
              <a:r>
                <a:rPr lang="id-ID" sz="4000" b="1" baseline="30000" dirty="0">
                  <a:solidFill>
                    <a:schemeClr val="bg1"/>
                  </a:solidFill>
                  <a:latin typeface="Montserrat" panose="00000500000000000000" pitchFamily="50" charset="0"/>
                </a:rPr>
                <a:t>%</a:t>
              </a:r>
            </a:p>
          </p:txBody>
        </p:sp>
        <p:sp>
          <p:nvSpPr>
            <p:cNvPr id="122" name="Google Shape;470;p41">
              <a:extLst>
                <a:ext uri="{FF2B5EF4-FFF2-40B4-BE49-F238E27FC236}">
                  <a16:creationId xmlns:a16="http://schemas.microsoft.com/office/drawing/2014/main" id="{3060DB95-7D1F-D61D-35BE-02D348E140FF}"/>
                </a:ext>
              </a:extLst>
            </p:cNvPr>
            <p:cNvSpPr txBox="1"/>
            <p:nvPr/>
          </p:nvSpPr>
          <p:spPr>
            <a:xfrm>
              <a:off x="6390595" y="4751737"/>
              <a:ext cx="1345702" cy="1810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166666"/>
                </a:lnSpc>
                <a:defRPr sz="1000"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ko-KR" altLang="en-US" sz="1100" dirty="0">
                  <a:solidFill>
                    <a:schemeClr val="bg1"/>
                  </a:solidFill>
                  <a:latin typeface="페이퍼로지 4 Regular" pitchFamily="2" charset="-127"/>
                  <a:ea typeface="페이퍼로지 4 Regular" pitchFamily="2" charset="-127"/>
                </a:rPr>
                <a:t>파트너사 </a:t>
              </a:r>
              <a:r>
                <a:rPr lang="ko-KR" altLang="en-US" sz="1100" dirty="0" err="1">
                  <a:solidFill>
                    <a:schemeClr val="bg1"/>
                  </a:solidFill>
                  <a:latin typeface="페이퍼로지 4 Regular" pitchFamily="2" charset="-127"/>
                  <a:ea typeface="페이퍼로지 4 Regular" pitchFamily="2" charset="-127"/>
                </a:rPr>
                <a:t>재계약률</a:t>
              </a:r>
              <a:endParaRPr sz="1100" dirty="0">
                <a:solidFill>
                  <a:schemeClr val="bg1"/>
                </a:solidFill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7570DB7B-ABA9-A7DE-593B-05F8FD491A7D}"/>
                </a:ext>
              </a:extLst>
            </p:cNvPr>
            <p:cNvSpPr txBox="1"/>
            <p:nvPr/>
          </p:nvSpPr>
          <p:spPr>
            <a:xfrm>
              <a:off x="8255926" y="4593880"/>
              <a:ext cx="6705600" cy="3886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dirty="0">
                  <a:solidFill>
                    <a:srgbClr val="03C75A"/>
                  </a:solidFill>
                  <a:latin typeface="페이퍼로지 4 Regular" pitchFamily="2" charset="-127"/>
                  <a:ea typeface="페이퍼로지 4 Regular" pitchFamily="2" charset="-127"/>
                </a:rPr>
                <a:t>파트너사 </a:t>
              </a:r>
              <a:r>
                <a:rPr lang="ko-KR" altLang="en-US" dirty="0" err="1">
                  <a:solidFill>
                    <a:srgbClr val="03C75A"/>
                  </a:solidFill>
                  <a:latin typeface="페이퍼로지 4 Regular" pitchFamily="2" charset="-127"/>
                  <a:ea typeface="페이퍼로지 4 Regular" pitchFamily="2" charset="-127"/>
                </a:rPr>
                <a:t>재계약률</a:t>
              </a:r>
              <a:r>
                <a:rPr lang="ko-KR" altLang="en-US" dirty="0">
                  <a:solidFill>
                    <a:srgbClr val="03C75A"/>
                  </a:solidFill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lang="en-US" altLang="ko-KR" dirty="0">
                  <a:solidFill>
                    <a:srgbClr val="03C75A"/>
                  </a:solidFill>
                  <a:latin typeface="페이퍼로지 7 Bold" pitchFamily="2" charset="-127"/>
                  <a:ea typeface="페이퍼로지 7 Bold" pitchFamily="2" charset="-127"/>
                </a:rPr>
                <a:t>98%</a:t>
              </a:r>
              <a:endParaRPr lang="ko-KR" altLang="en-US" sz="18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64705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FFB68C-0CAF-F5FB-7BDA-03662D22A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344B2C03-79D8-287F-1856-F24CC83CA85F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04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상품 리스트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EF80A29A-B4B6-359B-8F66-632FD5A7B963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F5D15B3D-AF4E-74F3-2B86-7BEEDF916EA5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EB47A70-6DBE-7F84-0D89-098463EEBD07}"/>
              </a:ext>
            </a:extLst>
          </p:cNvPr>
          <p:cNvSpPr txBox="1"/>
          <p:nvPr/>
        </p:nvSpPr>
        <p:spPr>
          <a:xfrm>
            <a:off x="543706" y="1299157"/>
            <a:ext cx="4655176" cy="112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dirty="0">
                <a:solidFill>
                  <a:srgbClr val="03C75A"/>
                </a:solidFill>
                <a:latin typeface="페이퍼로지 8 ExtraBold" pitchFamily="2" charset="-127"/>
                <a:ea typeface="페이퍼로지 8 ExtraBold" pitchFamily="2" charset="-127"/>
              </a:rPr>
              <a:t>PRODUCT 4</a:t>
            </a:r>
          </a:p>
          <a:p>
            <a:pPr>
              <a:lnSpc>
                <a:spcPct val="110000"/>
              </a:lnSpc>
            </a:pP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악성리뷰</a:t>
            </a:r>
            <a:r>
              <a:rPr lang="en-US" altLang="ko-KR" sz="32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kumimoji="1"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관리시스템</a:t>
            </a:r>
            <a:endParaRPr kumimoji="1" lang="ko-KR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DD0A0-DFF0-41A3-013A-97DC51004B79}"/>
              </a:ext>
            </a:extLst>
          </p:cNvPr>
          <p:cNvSpPr txBox="1"/>
          <p:nvPr/>
        </p:nvSpPr>
        <p:spPr>
          <a:xfrm>
            <a:off x="543706" y="2552301"/>
            <a:ext cx="4749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별점</a:t>
            </a:r>
            <a:r>
              <a:rPr lang="ko-KR" altLang="en-US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 하나에 무너지는 병원 이미지</a:t>
            </a:r>
            <a:r>
              <a:rPr lang="en-US" altLang="ko-KR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, </a:t>
            </a:r>
          </a:p>
          <a:p>
            <a:r>
              <a:rPr lang="ko-KR" altLang="en-US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저희가 지켜드립니다</a:t>
            </a:r>
          </a:p>
        </p:txBody>
      </p:sp>
      <p:pic>
        <p:nvPicPr>
          <p:cNvPr id="2" name="악성리뷰 삭제 참고 자료.png" descr="악성리뷰 삭제 참고 자료.png">
            <a:extLst>
              <a:ext uri="{FF2B5EF4-FFF2-40B4-BE49-F238E27FC236}">
                <a16:creationId xmlns:a16="http://schemas.microsoft.com/office/drawing/2014/main" id="{33561EEE-470A-0276-8C8B-980BCAF21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200" y="1424520"/>
            <a:ext cx="4851110" cy="49992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384120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9105B9-4BA2-0967-2B70-7B31BCA2A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C5D09831-A2C6-5FE4-3E29-9830109E3068}"/>
              </a:ext>
            </a:extLst>
          </p:cNvPr>
          <p:cNvGrpSpPr/>
          <p:nvPr/>
        </p:nvGrpSpPr>
        <p:grpSpPr>
          <a:xfrm>
            <a:off x="8712600" y="1412875"/>
            <a:ext cx="2855512" cy="5003799"/>
            <a:chOff x="4713574" y="1376362"/>
            <a:chExt cx="3419641" cy="4865648"/>
          </a:xfrm>
        </p:grpSpPr>
        <p:sp>
          <p:nvSpPr>
            <p:cNvPr id="12" name="모서리가 둥근 직사각형 8">
              <a:extLst>
                <a:ext uri="{FF2B5EF4-FFF2-40B4-BE49-F238E27FC236}">
                  <a16:creationId xmlns:a16="http://schemas.microsoft.com/office/drawing/2014/main" id="{FF43C91E-9CC3-ABD6-2342-6912DB539D42}"/>
                </a:ext>
              </a:extLst>
            </p:cNvPr>
            <p:cNvSpPr/>
            <p:nvPr/>
          </p:nvSpPr>
          <p:spPr>
            <a:xfrm>
              <a:off x="4713574" y="1376362"/>
              <a:ext cx="3419641" cy="2348127"/>
            </a:xfrm>
            <a:prstGeom prst="roundRect">
              <a:avLst>
                <a:gd name="adj" fmla="val 7303"/>
              </a:avLst>
            </a:prstGeom>
            <a:solidFill>
              <a:schemeClr val="bg1"/>
            </a:solidFill>
            <a:ln w="15240">
              <a:solidFill>
                <a:srgbClr val="03C75A"/>
              </a:solidFill>
            </a:ln>
            <a:effectLst>
              <a:outerShdw blurRad="254000" dist="38100" dir="5400000" algn="t" rotWithShape="0">
                <a:schemeClr val="tx1">
                  <a:lumMod val="50000"/>
                  <a:lumOff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kumimoji="1" lang="ko-Kore-KR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</a:endParaRPr>
            </a:p>
          </p:txBody>
        </p:sp>
        <p:sp>
          <p:nvSpPr>
            <p:cNvPr id="13" name="모서리가 둥근 직사각형 9">
              <a:extLst>
                <a:ext uri="{FF2B5EF4-FFF2-40B4-BE49-F238E27FC236}">
                  <a16:creationId xmlns:a16="http://schemas.microsoft.com/office/drawing/2014/main" id="{BA1B626A-C65F-F8CB-0892-E7C0D9D296B1}"/>
                </a:ext>
              </a:extLst>
            </p:cNvPr>
            <p:cNvSpPr/>
            <p:nvPr/>
          </p:nvSpPr>
          <p:spPr>
            <a:xfrm>
              <a:off x="4713574" y="3893883"/>
              <a:ext cx="3419641" cy="2348127"/>
            </a:xfrm>
            <a:prstGeom prst="roundRect">
              <a:avLst>
                <a:gd name="adj" fmla="val 7303"/>
              </a:avLst>
            </a:prstGeom>
            <a:solidFill>
              <a:schemeClr val="bg1"/>
            </a:solidFill>
            <a:ln w="15240">
              <a:solidFill>
                <a:srgbClr val="03C75A"/>
              </a:solidFill>
            </a:ln>
            <a:effectLst>
              <a:outerShdw blurRad="254000" dist="38100" dir="5400000" algn="t" rotWithShape="0">
                <a:schemeClr val="tx1">
                  <a:lumMod val="50000"/>
                  <a:lumOff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kumimoji="1" lang="ko-Kore-KR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</a:endParaRPr>
            </a:p>
          </p:txBody>
        </p:sp>
      </p:grpSp>
      <p:sp>
        <p:nvSpPr>
          <p:cNvPr id="26" name="순서도: 연결자 25">
            <a:extLst>
              <a:ext uri="{FF2B5EF4-FFF2-40B4-BE49-F238E27FC236}">
                <a16:creationId xmlns:a16="http://schemas.microsoft.com/office/drawing/2014/main" id="{385D71E8-AF98-0397-EC07-A7BC5CBDA65D}"/>
              </a:ext>
            </a:extLst>
          </p:cNvPr>
          <p:cNvSpPr/>
          <p:nvPr/>
        </p:nvSpPr>
        <p:spPr>
          <a:xfrm>
            <a:off x="8934572" y="1737360"/>
            <a:ext cx="514491" cy="514491"/>
          </a:xfrm>
          <a:prstGeom prst="flowChartConnector">
            <a:avLst/>
          </a:prstGeom>
          <a:solidFill>
            <a:srgbClr val="03C7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순서도: 연결자 26">
            <a:extLst>
              <a:ext uri="{FF2B5EF4-FFF2-40B4-BE49-F238E27FC236}">
                <a16:creationId xmlns:a16="http://schemas.microsoft.com/office/drawing/2014/main" id="{5647E57E-D2FC-2492-D98A-A6A61E4BD405}"/>
              </a:ext>
            </a:extLst>
          </p:cNvPr>
          <p:cNvSpPr/>
          <p:nvPr/>
        </p:nvSpPr>
        <p:spPr>
          <a:xfrm>
            <a:off x="8890001" y="4367662"/>
            <a:ext cx="514491" cy="514491"/>
          </a:xfrm>
          <a:prstGeom prst="flowChartConnector">
            <a:avLst/>
          </a:prstGeom>
          <a:solidFill>
            <a:srgbClr val="03C7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D44F5FC-0E52-79C6-69E0-6169BE2564F2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04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상품 리스트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0BF21A0C-6A84-2885-8CEF-241BAB975CF4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75D43E47-63F2-C495-9FB4-896C20B614CC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4560326-D829-E1DB-6D0C-046AF98E6901}"/>
              </a:ext>
            </a:extLst>
          </p:cNvPr>
          <p:cNvSpPr txBox="1"/>
          <p:nvPr/>
        </p:nvSpPr>
        <p:spPr>
          <a:xfrm>
            <a:off x="543706" y="1299157"/>
            <a:ext cx="4655176" cy="167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dirty="0">
                <a:solidFill>
                  <a:srgbClr val="03C75A"/>
                </a:solidFill>
                <a:latin typeface="페이퍼로지 8 ExtraBold" pitchFamily="2" charset="-127"/>
                <a:ea typeface="페이퍼로지 8 ExtraBold" pitchFamily="2" charset="-127"/>
              </a:rPr>
              <a:t>PRODUCT 5</a:t>
            </a:r>
          </a:p>
          <a:p>
            <a:pPr>
              <a:lnSpc>
                <a:spcPct val="110000"/>
              </a:lnSpc>
            </a:pP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데이터 타겟 광고 </a:t>
            </a:r>
            <a:r>
              <a:rPr lang="en-US" altLang="ko-KR" sz="3200" dirty="0">
                <a:latin typeface="페이퍼로지 5 Medium" pitchFamily="2" charset="-127"/>
                <a:ea typeface="페이퍼로지 5 Medium" pitchFamily="2" charset="-127"/>
              </a:rPr>
              <a:t>(Performance Ads)</a:t>
            </a:r>
            <a:endParaRPr kumimoji="1" lang="ko-KR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2C9D5-2F87-EEC4-3F9E-02F8818FE46C}"/>
              </a:ext>
            </a:extLst>
          </p:cNvPr>
          <p:cNvSpPr txBox="1"/>
          <p:nvPr/>
        </p:nvSpPr>
        <p:spPr>
          <a:xfrm>
            <a:off x="543706" y="2993037"/>
            <a:ext cx="4749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"</a:t>
            </a:r>
            <a:r>
              <a:rPr lang="ko-KR" altLang="en-US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우리 병원에 올 사람에게만 광고를 보여줍니다</a:t>
            </a:r>
            <a:r>
              <a:rPr lang="en-US" altLang="ko-KR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."</a:t>
            </a:r>
          </a:p>
        </p:txBody>
      </p:sp>
      <p:sp>
        <p:nvSpPr>
          <p:cNvPr id="6" name="Google Shape;199;p31">
            <a:extLst>
              <a:ext uri="{FF2B5EF4-FFF2-40B4-BE49-F238E27FC236}">
                <a16:creationId xmlns:a16="http://schemas.microsoft.com/office/drawing/2014/main" id="{30F2005E-899B-B33C-1224-9B3C82606095}"/>
              </a:ext>
            </a:extLst>
          </p:cNvPr>
          <p:cNvSpPr txBox="1"/>
          <p:nvPr/>
        </p:nvSpPr>
        <p:spPr>
          <a:xfrm>
            <a:off x="647841" y="3429000"/>
            <a:ext cx="4340720" cy="99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6000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불특정 </a:t>
            </a:r>
            <a:r>
              <a:rPr lang="ko-KR" altLang="en-US" sz="1400" dirty="0" err="1">
                <a:latin typeface="페이퍼로지 4 Regular" pitchFamily="2" charset="-127"/>
                <a:ea typeface="페이퍼로지 4 Regular" pitchFamily="2" charset="-127"/>
              </a:rPr>
              <a:t>다수에게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 전단지를 뿌리는 방식은 이제 그만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! </a:t>
            </a:r>
          </a:p>
          <a:p>
            <a:pPr>
              <a:lnSpc>
                <a:spcPct val="16000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400" b="1" dirty="0">
                <a:latin typeface="페이퍼로지 4 Regular" pitchFamily="2" charset="-127"/>
                <a:ea typeface="페이퍼로지 4 Regular" pitchFamily="2" charset="-127"/>
              </a:rPr>
              <a:t>우리 병원에 관심 있을 만한 지역</a:t>
            </a:r>
            <a:r>
              <a:rPr lang="en-US" altLang="ko-KR" sz="1400" b="1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lang="ko-KR" altLang="en-US" sz="1400" b="1" dirty="0">
                <a:latin typeface="페이퍼로지 4 Regular" pitchFamily="2" charset="-127"/>
                <a:ea typeface="페이퍼로지 4 Regular" pitchFamily="2" charset="-127"/>
              </a:rPr>
              <a:t>연령</a:t>
            </a:r>
            <a:r>
              <a:rPr lang="en-US" altLang="ko-KR" sz="1400" b="1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lang="ko-KR" altLang="en-US" sz="1400" b="1" dirty="0">
                <a:latin typeface="페이퍼로지 4 Regular" pitchFamily="2" charset="-127"/>
                <a:ea typeface="페이퍼로지 4 Regular" pitchFamily="2" charset="-127"/>
              </a:rPr>
              <a:t>관심사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를 가진 사람을 데이터로 찾아내어 광고를 노출합니다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.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4263F4CC-C0F2-011E-9242-A2DB0645D5B5}"/>
              </a:ext>
            </a:extLst>
          </p:cNvPr>
          <p:cNvGrpSpPr/>
          <p:nvPr/>
        </p:nvGrpSpPr>
        <p:grpSpPr>
          <a:xfrm>
            <a:off x="5638971" y="1412875"/>
            <a:ext cx="2855512" cy="5003799"/>
            <a:chOff x="4713574" y="1376362"/>
            <a:chExt cx="3419641" cy="4865648"/>
          </a:xfrm>
        </p:grpSpPr>
        <p:sp>
          <p:nvSpPr>
            <p:cNvPr id="9" name="모서리가 둥근 직사각형 4">
              <a:extLst>
                <a:ext uri="{FF2B5EF4-FFF2-40B4-BE49-F238E27FC236}">
                  <a16:creationId xmlns:a16="http://schemas.microsoft.com/office/drawing/2014/main" id="{AFA084D5-11B4-45ED-63C2-A311991F286B}"/>
                </a:ext>
              </a:extLst>
            </p:cNvPr>
            <p:cNvSpPr/>
            <p:nvPr/>
          </p:nvSpPr>
          <p:spPr>
            <a:xfrm>
              <a:off x="4713574" y="1376362"/>
              <a:ext cx="3419641" cy="2348127"/>
            </a:xfrm>
            <a:prstGeom prst="roundRect">
              <a:avLst>
                <a:gd name="adj" fmla="val 7303"/>
              </a:avLst>
            </a:prstGeom>
            <a:solidFill>
              <a:schemeClr val="bg1"/>
            </a:solidFill>
            <a:ln w="15240">
              <a:solidFill>
                <a:srgbClr val="03C75A"/>
              </a:solidFill>
            </a:ln>
            <a:effectLst>
              <a:outerShdw blurRad="254000" dist="38100" dir="5400000" algn="t" rotWithShape="0">
                <a:schemeClr val="tx1">
                  <a:lumMod val="50000"/>
                  <a:lumOff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kumimoji="1" lang="ko-Kore-KR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</a:endParaRPr>
            </a:p>
          </p:txBody>
        </p:sp>
        <p:sp>
          <p:nvSpPr>
            <p:cNvPr id="10" name="모서리가 둥근 직사각형 5">
              <a:extLst>
                <a:ext uri="{FF2B5EF4-FFF2-40B4-BE49-F238E27FC236}">
                  <a16:creationId xmlns:a16="http://schemas.microsoft.com/office/drawing/2014/main" id="{005F83EC-4734-536D-7BAF-2617711D9CB0}"/>
                </a:ext>
              </a:extLst>
            </p:cNvPr>
            <p:cNvSpPr/>
            <p:nvPr/>
          </p:nvSpPr>
          <p:spPr>
            <a:xfrm>
              <a:off x="4713574" y="3893883"/>
              <a:ext cx="3419641" cy="2348127"/>
            </a:xfrm>
            <a:prstGeom prst="roundRect">
              <a:avLst>
                <a:gd name="adj" fmla="val 7303"/>
              </a:avLst>
            </a:prstGeom>
            <a:solidFill>
              <a:schemeClr val="bg1"/>
            </a:solidFill>
            <a:ln w="15240">
              <a:solidFill>
                <a:srgbClr val="03C75A"/>
              </a:solidFill>
            </a:ln>
            <a:effectLst>
              <a:outerShdw blurRad="254000" dist="38100" dir="5400000" algn="t" rotWithShape="0">
                <a:schemeClr val="tx1">
                  <a:lumMod val="50000"/>
                  <a:lumOff val="50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endParaRPr kumimoji="1" lang="ko-Kore-KR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</a:endParaRPr>
            </a:p>
          </p:txBody>
        </p:sp>
      </p:grpSp>
      <p:sp>
        <p:nvSpPr>
          <p:cNvPr id="14" name="Google Shape;413;p39">
            <a:extLst>
              <a:ext uri="{FF2B5EF4-FFF2-40B4-BE49-F238E27FC236}">
                <a16:creationId xmlns:a16="http://schemas.microsoft.com/office/drawing/2014/main" id="{9D39FF7E-A055-7F84-F99B-BF19857ADD1A}"/>
              </a:ext>
            </a:extLst>
          </p:cNvPr>
          <p:cNvSpPr txBox="1"/>
          <p:nvPr/>
        </p:nvSpPr>
        <p:spPr>
          <a:xfrm>
            <a:off x="5849292" y="2426054"/>
            <a:ext cx="2067423" cy="336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3076"/>
              </a:lnSpc>
              <a:defRPr sz="1900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rPr lang="ko-KR" altLang="en-US" sz="20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정밀 </a:t>
            </a:r>
            <a:r>
              <a:rPr lang="ko-KR" altLang="en-US" sz="2000" dirty="0" err="1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타게팅</a:t>
            </a:r>
            <a:endParaRPr sz="2000" dirty="0">
              <a:solidFill>
                <a:srgbClr val="03C75A"/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15" name="Google Shape;414;p39">
            <a:extLst>
              <a:ext uri="{FF2B5EF4-FFF2-40B4-BE49-F238E27FC236}">
                <a16:creationId xmlns:a16="http://schemas.microsoft.com/office/drawing/2014/main" id="{2B644969-3354-C946-180C-FDD5F29A42AD}"/>
              </a:ext>
            </a:extLst>
          </p:cNvPr>
          <p:cNvSpPr txBox="1"/>
          <p:nvPr/>
        </p:nvSpPr>
        <p:spPr>
          <a:xfrm>
            <a:off x="5849292" y="2803867"/>
            <a:ext cx="2471748" cy="556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ko-KR" altLang="en-US" sz="1200" dirty="0">
                <a:latin typeface="페이퍼로지 4 Regular" pitchFamily="2" charset="-127"/>
                <a:ea typeface="페이퍼로지 4 Regular" pitchFamily="2" charset="-127"/>
              </a:rPr>
              <a:t>구글</a:t>
            </a:r>
            <a:r>
              <a:rPr lang="en-US" altLang="ko-KR" sz="120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lang="ko-KR" altLang="en-US" sz="1200" dirty="0">
                <a:latin typeface="페이퍼로지 4 Regular" pitchFamily="2" charset="-127"/>
                <a:ea typeface="페이퍼로지 4 Regular" pitchFamily="2" charset="-127"/>
              </a:rPr>
              <a:t>유튜브</a:t>
            </a:r>
            <a:r>
              <a:rPr lang="en-US" altLang="ko-KR" sz="120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lang="ko-KR" altLang="en-US" sz="1200" dirty="0">
                <a:latin typeface="페이퍼로지 4 Regular" pitchFamily="2" charset="-127"/>
                <a:ea typeface="페이퍼로지 4 Regular" pitchFamily="2" charset="-127"/>
              </a:rPr>
              <a:t>인스타그램</a:t>
            </a:r>
            <a:r>
              <a:rPr lang="en-US" altLang="ko-KR" sz="120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</a:p>
          <a:p>
            <a:r>
              <a:rPr lang="ko-KR" altLang="en-US" sz="1200" dirty="0">
                <a:latin typeface="페이퍼로지 4 Regular" pitchFamily="2" charset="-127"/>
                <a:ea typeface="페이퍼로지 4 Regular" pitchFamily="2" charset="-127"/>
              </a:rPr>
              <a:t>네이버 광고 운영</a:t>
            </a:r>
          </a:p>
        </p:txBody>
      </p:sp>
      <p:sp>
        <p:nvSpPr>
          <p:cNvPr id="16" name="Google Shape;418;p39">
            <a:extLst>
              <a:ext uri="{FF2B5EF4-FFF2-40B4-BE49-F238E27FC236}">
                <a16:creationId xmlns:a16="http://schemas.microsoft.com/office/drawing/2014/main" id="{7108CEF0-35E5-95BA-F84E-48A2F73299AE}"/>
              </a:ext>
            </a:extLst>
          </p:cNvPr>
          <p:cNvSpPr txBox="1"/>
          <p:nvPr/>
        </p:nvSpPr>
        <p:spPr>
          <a:xfrm>
            <a:off x="8934571" y="2426054"/>
            <a:ext cx="2067423" cy="336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3076"/>
              </a:lnSpc>
              <a:defRPr sz="1900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rPr lang="ko-KR" altLang="en-US" sz="20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위치기반 </a:t>
            </a:r>
            <a:r>
              <a:rPr lang="ko-KR" altLang="en-US" sz="2000" dirty="0" err="1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타게팅</a:t>
            </a:r>
            <a:endParaRPr sz="2000" dirty="0">
              <a:solidFill>
                <a:srgbClr val="03C75A"/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17" name="Google Shape;419;p39">
            <a:extLst>
              <a:ext uri="{FF2B5EF4-FFF2-40B4-BE49-F238E27FC236}">
                <a16:creationId xmlns:a16="http://schemas.microsoft.com/office/drawing/2014/main" id="{539D3995-08BC-B2F8-D9E2-903819F27FDF}"/>
              </a:ext>
            </a:extLst>
          </p:cNvPr>
          <p:cNvSpPr txBox="1"/>
          <p:nvPr/>
        </p:nvSpPr>
        <p:spPr>
          <a:xfrm>
            <a:off x="8934572" y="2803867"/>
            <a:ext cx="2471748" cy="853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altLang="ko-KR" sz="1200" dirty="0">
                <a:latin typeface="페이퍼로지 4 Regular" pitchFamily="2" charset="-127"/>
                <a:ea typeface="페이퍼로지 4 Regular" pitchFamily="2" charset="-127"/>
              </a:rPr>
              <a:t>T-MAP, </a:t>
            </a:r>
            <a:r>
              <a:rPr lang="ko-KR" altLang="en-US" sz="1200" dirty="0">
                <a:latin typeface="페이퍼로지 4 Regular" pitchFamily="2" charset="-127"/>
                <a:ea typeface="페이퍼로지 4 Regular" pitchFamily="2" charset="-127"/>
              </a:rPr>
              <a:t>당근마켓</a:t>
            </a:r>
            <a:r>
              <a:rPr lang="en-US" altLang="ko-KR" sz="120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lang="ko-KR" altLang="en-US" sz="1200" dirty="0" err="1">
                <a:latin typeface="페이퍼로지 4 Regular" pitchFamily="2" charset="-127"/>
                <a:ea typeface="페이퍼로지 4 Regular" pitchFamily="2" charset="-127"/>
              </a:rPr>
              <a:t>카카오맵</a:t>
            </a:r>
            <a:r>
              <a:rPr lang="ko-KR" altLang="en-US" sz="1200" dirty="0">
                <a:latin typeface="페이퍼로지 4 Regular" pitchFamily="2" charset="-127"/>
                <a:ea typeface="페이퍼로지 4 Regular" pitchFamily="2" charset="-127"/>
              </a:rPr>
              <a:t> 등 </a:t>
            </a:r>
            <a:endParaRPr lang="en-US" altLang="ko-KR" sz="1200" dirty="0"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lang="en-US" altLang="ko-KR" sz="1200" dirty="0">
                <a:latin typeface="페이퍼로지 4 Regular" pitchFamily="2" charset="-127"/>
                <a:ea typeface="페이퍼로지 4 Regular" pitchFamily="2" charset="-127"/>
              </a:rPr>
              <a:t>"</a:t>
            </a:r>
            <a:r>
              <a:rPr lang="ko-KR" altLang="en-US" sz="1200" dirty="0">
                <a:latin typeface="페이퍼로지 4 Regular" pitchFamily="2" charset="-127"/>
                <a:ea typeface="페이퍼로지 4 Regular" pitchFamily="2" charset="-127"/>
              </a:rPr>
              <a:t>내원 가능 지역 타겟팅 광고</a:t>
            </a:r>
            <a:r>
              <a:rPr lang="en-US" altLang="ko-KR" sz="1200" dirty="0">
                <a:latin typeface="페이퍼로지 4 Regular" pitchFamily="2" charset="-127"/>
                <a:ea typeface="페이퍼로지 4 Regular" pitchFamily="2" charset="-127"/>
              </a:rPr>
              <a:t>"</a:t>
            </a:r>
            <a:r>
              <a:rPr lang="ko-KR" altLang="en-US" sz="1200" dirty="0">
                <a:latin typeface="페이퍼로지 4 Regular" pitchFamily="2" charset="-127"/>
                <a:ea typeface="페이퍼로지 4 Regular" pitchFamily="2" charset="-127"/>
              </a:rPr>
              <a:t>로 </a:t>
            </a:r>
            <a:endParaRPr lang="en-US" altLang="ko-KR" sz="1200" dirty="0"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lang="ko-KR" altLang="en-US" sz="1200" dirty="0">
                <a:latin typeface="페이퍼로지 4 Regular" pitchFamily="2" charset="-127"/>
                <a:ea typeface="페이퍼로지 4 Regular" pitchFamily="2" charset="-127"/>
              </a:rPr>
              <a:t>지역 주민에게 집중 노출</a:t>
            </a:r>
          </a:p>
        </p:txBody>
      </p:sp>
      <p:sp>
        <p:nvSpPr>
          <p:cNvPr id="18" name="Google Shape;423;p39">
            <a:extLst>
              <a:ext uri="{FF2B5EF4-FFF2-40B4-BE49-F238E27FC236}">
                <a16:creationId xmlns:a16="http://schemas.microsoft.com/office/drawing/2014/main" id="{1F387A93-04DA-3562-198D-460DE60530A8}"/>
              </a:ext>
            </a:extLst>
          </p:cNvPr>
          <p:cNvSpPr txBox="1"/>
          <p:nvPr/>
        </p:nvSpPr>
        <p:spPr>
          <a:xfrm>
            <a:off x="5849292" y="5067313"/>
            <a:ext cx="2067423" cy="336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3076"/>
              </a:lnSpc>
              <a:defRPr sz="1900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rPr lang="en-US" sz="20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AI</a:t>
            </a:r>
            <a:r>
              <a:rPr lang="ko-KR" altLang="en-US" sz="20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기반 </a:t>
            </a:r>
            <a:r>
              <a:rPr lang="ko-KR" altLang="en-US" sz="2000" dirty="0" err="1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리타게팅</a:t>
            </a:r>
            <a:endParaRPr sz="2000" dirty="0">
              <a:solidFill>
                <a:srgbClr val="03C75A"/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19" name="Google Shape;424;p39">
            <a:extLst>
              <a:ext uri="{FF2B5EF4-FFF2-40B4-BE49-F238E27FC236}">
                <a16:creationId xmlns:a16="http://schemas.microsoft.com/office/drawing/2014/main" id="{33BA006B-8905-FFA4-EF2E-AB7C42FA0D99}"/>
              </a:ext>
            </a:extLst>
          </p:cNvPr>
          <p:cNvSpPr txBox="1"/>
          <p:nvPr/>
        </p:nvSpPr>
        <p:spPr>
          <a:xfrm>
            <a:off x="5849292" y="5445125"/>
            <a:ext cx="2471748" cy="556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altLang="ko-KR" sz="1200" dirty="0">
                <a:latin typeface="페이퍼로지 4 Regular" pitchFamily="2" charset="-127"/>
                <a:ea typeface="페이퍼로지 4 Regular" pitchFamily="2" charset="-127"/>
              </a:rPr>
              <a:t>SNS </a:t>
            </a:r>
            <a:r>
              <a:rPr lang="ko-KR" altLang="en-US" sz="1200" dirty="0">
                <a:latin typeface="페이퍼로지 4 Regular" pitchFamily="2" charset="-127"/>
                <a:ea typeface="페이퍼로지 4 Regular" pitchFamily="2" charset="-127"/>
              </a:rPr>
              <a:t>및 플랫폼을 활용한 </a:t>
            </a:r>
            <a:r>
              <a:rPr lang="en-US" altLang="ko-KR" sz="1200" dirty="0">
                <a:latin typeface="페이퍼로지 4 Regular" pitchFamily="2" charset="-127"/>
                <a:ea typeface="페이퍼로지 4 Regular" pitchFamily="2" charset="-127"/>
              </a:rPr>
              <a:t>AI </a:t>
            </a:r>
            <a:r>
              <a:rPr lang="ko-KR" altLang="en-US" sz="1200" dirty="0">
                <a:latin typeface="페이퍼로지 4 Regular" pitchFamily="2" charset="-127"/>
                <a:ea typeface="페이퍼로지 4 Regular" pitchFamily="2" charset="-127"/>
              </a:rPr>
              <a:t>기반 </a:t>
            </a:r>
            <a:endParaRPr lang="en-US" altLang="ko-KR" sz="1200" dirty="0"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lang="ko-KR" altLang="en-US" sz="1200" dirty="0">
                <a:latin typeface="페이퍼로지 4 Regular" pitchFamily="2" charset="-127"/>
                <a:ea typeface="페이퍼로지 4 Regular" pitchFamily="2" charset="-127"/>
              </a:rPr>
              <a:t>근처 </a:t>
            </a:r>
            <a:r>
              <a:rPr lang="ko-KR" altLang="en-US" sz="1200" dirty="0" err="1">
                <a:latin typeface="페이퍼로지 4 Regular" pitchFamily="2" charset="-127"/>
                <a:ea typeface="페이퍼로지 4 Regular" pitchFamily="2" charset="-127"/>
              </a:rPr>
              <a:t>리타겟팅으로</a:t>
            </a:r>
            <a:r>
              <a:rPr lang="ko-KR" altLang="en-US" sz="1200" dirty="0">
                <a:latin typeface="페이퍼로지 4 Regular" pitchFamily="2" charset="-127"/>
                <a:ea typeface="페이퍼로지 4 Regular" pitchFamily="2" charset="-127"/>
              </a:rPr>
              <a:t> 잠재 고객 재유입</a:t>
            </a:r>
          </a:p>
        </p:txBody>
      </p:sp>
      <p:sp>
        <p:nvSpPr>
          <p:cNvPr id="20" name="Google Shape;428;p39">
            <a:extLst>
              <a:ext uri="{FF2B5EF4-FFF2-40B4-BE49-F238E27FC236}">
                <a16:creationId xmlns:a16="http://schemas.microsoft.com/office/drawing/2014/main" id="{500BEAC2-16A8-4D0C-F709-2888C634276B}"/>
              </a:ext>
            </a:extLst>
          </p:cNvPr>
          <p:cNvSpPr txBox="1"/>
          <p:nvPr/>
        </p:nvSpPr>
        <p:spPr>
          <a:xfrm>
            <a:off x="8934571" y="5067313"/>
            <a:ext cx="2106912" cy="336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3076"/>
              </a:lnSpc>
              <a:defRPr sz="1900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rPr lang="ko-KR" altLang="en-US" sz="2000" dirty="0">
                <a:solidFill>
                  <a:srgbClr val="03C75A"/>
                </a:solidFill>
                <a:latin typeface="페이퍼로지 7 Bold" pitchFamily="2" charset="-127"/>
                <a:ea typeface="페이퍼로지 7 Bold" pitchFamily="2" charset="-127"/>
              </a:rPr>
              <a:t>성과 분석</a:t>
            </a:r>
            <a:endParaRPr sz="2000" dirty="0">
              <a:solidFill>
                <a:srgbClr val="03C75A"/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21" name="Google Shape;429;p39">
            <a:extLst>
              <a:ext uri="{FF2B5EF4-FFF2-40B4-BE49-F238E27FC236}">
                <a16:creationId xmlns:a16="http://schemas.microsoft.com/office/drawing/2014/main" id="{1E607C34-C694-CC6B-C1A3-B0E2A67E228C}"/>
              </a:ext>
            </a:extLst>
          </p:cNvPr>
          <p:cNvSpPr txBox="1"/>
          <p:nvPr/>
        </p:nvSpPr>
        <p:spPr>
          <a:xfrm>
            <a:off x="8934572" y="5445125"/>
            <a:ext cx="2471748" cy="873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ko-KR" altLang="en-US" sz="1200" dirty="0" err="1">
                <a:latin typeface="페이퍼로지 4 Regular" pitchFamily="2" charset="-127"/>
                <a:ea typeface="페이퍼로지 4 Regular" pitchFamily="2" charset="-127"/>
              </a:rPr>
              <a:t>전환율</a:t>
            </a:r>
            <a:r>
              <a:rPr lang="ko-KR" altLang="en-US" sz="1200" dirty="0">
                <a:latin typeface="페이퍼로지 4 Regular" pitchFamily="2" charset="-127"/>
                <a:ea typeface="페이퍼로지 4 Regular" pitchFamily="2" charset="-127"/>
              </a:rPr>
              <a:t> 성과 분석 리포트 제공 </a:t>
            </a:r>
            <a:endParaRPr lang="en-US" altLang="ko-KR" sz="1200" dirty="0"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lang="en-US" altLang="ko-KR" sz="1200" dirty="0">
                <a:latin typeface="페이퍼로지 4 Regular" pitchFamily="2" charset="-127"/>
                <a:ea typeface="페이퍼로지 4 Regular" pitchFamily="2" charset="-127"/>
              </a:rPr>
              <a:t>(</a:t>
            </a:r>
            <a:r>
              <a:rPr lang="ko-KR" altLang="en-US" sz="1200" dirty="0">
                <a:latin typeface="페이퍼로지 4 Regular" pitchFamily="2" charset="-127"/>
                <a:ea typeface="페이퍼로지 4 Regular" pitchFamily="2" charset="-127"/>
              </a:rPr>
              <a:t>단순 조회수 </a:t>
            </a:r>
            <a:r>
              <a:rPr lang="en-US" altLang="ko-KR" sz="1200" dirty="0">
                <a:latin typeface="페이퍼로지 4 Regular" pitchFamily="2" charset="-127"/>
                <a:ea typeface="페이퍼로지 4 Regular" pitchFamily="2" charset="-127"/>
              </a:rPr>
              <a:t>X, </a:t>
            </a:r>
            <a:r>
              <a:rPr lang="ko-KR" altLang="en-US" sz="1200" dirty="0">
                <a:latin typeface="페이퍼로지 4 Regular" pitchFamily="2" charset="-127"/>
                <a:ea typeface="페이퍼로지 4 Regular" pitchFamily="2" charset="-127"/>
              </a:rPr>
              <a:t>문의</a:t>
            </a:r>
            <a:r>
              <a:rPr lang="en-US" altLang="ko-KR" sz="1200" dirty="0">
                <a:latin typeface="페이퍼로지 4 Regular" pitchFamily="2" charset="-127"/>
                <a:ea typeface="페이퍼로지 4 Regular" pitchFamily="2" charset="-127"/>
              </a:rPr>
              <a:t>/</a:t>
            </a:r>
            <a:r>
              <a:rPr lang="ko-KR" altLang="en-US" sz="1200" dirty="0">
                <a:latin typeface="페이퍼로지 4 Regular" pitchFamily="2" charset="-127"/>
                <a:ea typeface="페이퍼로지 4 Regular" pitchFamily="2" charset="-127"/>
              </a:rPr>
              <a:t>예약 </a:t>
            </a:r>
            <a:r>
              <a:rPr lang="ko-KR" altLang="en-US" sz="1200" dirty="0" err="1">
                <a:latin typeface="페이퍼로지 4 Regular" pitchFamily="2" charset="-127"/>
                <a:ea typeface="페이퍼로지 4 Regular" pitchFamily="2" charset="-127"/>
              </a:rPr>
              <a:t>전환수</a:t>
            </a:r>
            <a:r>
              <a:rPr lang="ko-KR" altLang="en-US" sz="12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lang="en-US" altLang="ko-KR" sz="1200" dirty="0">
                <a:latin typeface="페이퍼로지 4 Regular" pitchFamily="2" charset="-127"/>
                <a:ea typeface="페이퍼로지 4 Regular" pitchFamily="2" charset="-127"/>
              </a:rPr>
              <a:t>O)</a:t>
            </a:r>
          </a:p>
          <a:p>
            <a:endParaRPr sz="1200" dirty="0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22" name="순서도: 연결자 21">
            <a:extLst>
              <a:ext uri="{FF2B5EF4-FFF2-40B4-BE49-F238E27FC236}">
                <a16:creationId xmlns:a16="http://schemas.microsoft.com/office/drawing/2014/main" id="{C670697D-0A10-8E3E-782E-3BBBEBDA495F}"/>
              </a:ext>
            </a:extLst>
          </p:cNvPr>
          <p:cNvSpPr/>
          <p:nvPr/>
        </p:nvSpPr>
        <p:spPr>
          <a:xfrm>
            <a:off x="5849292" y="1737360"/>
            <a:ext cx="514491" cy="514491"/>
          </a:xfrm>
          <a:prstGeom prst="flowChartConnector">
            <a:avLst/>
          </a:prstGeom>
          <a:solidFill>
            <a:srgbClr val="03C7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Google Shape;483;p42" descr="Google Shape;483;p42">
            <a:extLst>
              <a:ext uri="{FF2B5EF4-FFF2-40B4-BE49-F238E27FC236}">
                <a16:creationId xmlns:a16="http://schemas.microsoft.com/office/drawing/2014/main" id="{CECDD9E4-54DC-8EB2-3100-4B56F1684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404" y="1865051"/>
            <a:ext cx="217192" cy="217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Google Shape;488;p42" descr="Google Shape;488;p42">
            <a:extLst>
              <a:ext uri="{FF2B5EF4-FFF2-40B4-BE49-F238E27FC236}">
                <a16:creationId xmlns:a16="http://schemas.microsoft.com/office/drawing/2014/main" id="{8B5134C4-7EE1-B23A-139C-9E2BB0EBB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221" y="1903226"/>
            <a:ext cx="217192" cy="217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Google Shape;498;p42" descr="Google Shape;498;p42">
            <a:extLst>
              <a:ext uri="{FF2B5EF4-FFF2-40B4-BE49-F238E27FC236}">
                <a16:creationId xmlns:a16="http://schemas.microsoft.com/office/drawing/2014/main" id="{2520D546-1B5B-8964-F871-57680DDFA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297" y="4526084"/>
            <a:ext cx="217192" cy="217192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순서도: 연결자 27">
            <a:extLst>
              <a:ext uri="{FF2B5EF4-FFF2-40B4-BE49-F238E27FC236}">
                <a16:creationId xmlns:a16="http://schemas.microsoft.com/office/drawing/2014/main" id="{6C7C3FD6-BD2E-BDC4-9B0E-DA103CA77062}"/>
              </a:ext>
            </a:extLst>
          </p:cNvPr>
          <p:cNvSpPr/>
          <p:nvPr/>
        </p:nvSpPr>
        <p:spPr>
          <a:xfrm>
            <a:off x="5828594" y="4367662"/>
            <a:ext cx="514491" cy="514491"/>
          </a:xfrm>
          <a:prstGeom prst="flowChartConnector">
            <a:avLst/>
          </a:prstGeom>
          <a:solidFill>
            <a:srgbClr val="03C7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Google Shape;493;p42" descr="Google Shape;493;p42">
            <a:extLst>
              <a:ext uri="{FF2B5EF4-FFF2-40B4-BE49-F238E27FC236}">
                <a16:creationId xmlns:a16="http://schemas.microsoft.com/office/drawing/2014/main" id="{A1E05846-3EEB-91DF-381E-438F857E4D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7243" y="4534038"/>
            <a:ext cx="217192" cy="2171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0602522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814CD0-9B6E-0D19-DAFF-751997856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4">
            <a:extLst>
              <a:ext uri="{FF2B5EF4-FFF2-40B4-BE49-F238E27FC236}">
                <a16:creationId xmlns:a16="http://schemas.microsoft.com/office/drawing/2014/main" id="{5DB9B2DD-7B8E-A9C4-A3C0-AB375F3BDE42}"/>
              </a:ext>
            </a:extLst>
          </p:cNvPr>
          <p:cNvSpPr/>
          <p:nvPr/>
        </p:nvSpPr>
        <p:spPr>
          <a:xfrm>
            <a:off x="5617631" y="1412874"/>
            <a:ext cx="5896791" cy="3046127"/>
          </a:xfrm>
          <a:prstGeom prst="roundRect">
            <a:avLst>
              <a:gd name="adj" fmla="val 3968"/>
            </a:avLst>
          </a:prstGeom>
          <a:solidFill>
            <a:schemeClr val="bg1"/>
          </a:solidFill>
          <a:ln w="15240">
            <a:solidFill>
              <a:srgbClr val="03C75A"/>
            </a:solidFill>
          </a:ln>
          <a:effectLst>
            <a:outerShdw blurRad="254000" dist="38100" dir="5400000" algn="t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kumimoji="1" lang="ko-Kore-KR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Paperlogy 7 Bold" pitchFamily="2" charset="-127"/>
              <a:ea typeface="Paperlogy 7 Bold" pitchFamily="2" charset="-127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FDFB218-5328-0578-8B34-DC7E253D6DCA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04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상품 리스트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64D00036-C93E-52B0-AA14-D017042DC9FF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56EC5A2-72D2-69B8-48CE-F2067385FCBF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0DE58DB-5DCA-EB93-0E47-2EB2A5F8E969}"/>
              </a:ext>
            </a:extLst>
          </p:cNvPr>
          <p:cNvSpPr txBox="1"/>
          <p:nvPr/>
        </p:nvSpPr>
        <p:spPr>
          <a:xfrm>
            <a:off x="543706" y="1299157"/>
            <a:ext cx="4655176" cy="167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dirty="0">
                <a:solidFill>
                  <a:srgbClr val="03C75A"/>
                </a:solidFill>
                <a:latin typeface="페이퍼로지 8 ExtraBold" pitchFamily="2" charset="-127"/>
                <a:ea typeface="페이퍼로지 8 ExtraBold" pitchFamily="2" charset="-127"/>
              </a:rPr>
              <a:t>PRODUCT 6</a:t>
            </a:r>
          </a:p>
          <a:p>
            <a:pPr>
              <a:lnSpc>
                <a:spcPct val="110000"/>
              </a:lnSpc>
            </a:pP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홈페이지 </a:t>
            </a:r>
            <a:endParaRPr lang="en-US" altLang="ko-KR" sz="3200" dirty="0">
              <a:latin typeface="페이퍼로지 5 Medium" pitchFamily="2" charset="-127"/>
              <a:ea typeface="페이퍼로지 5 Medium" pitchFamily="2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3200" dirty="0">
                <a:latin typeface="페이퍼로지 5 Medium" pitchFamily="2" charset="-127"/>
                <a:ea typeface="페이퍼로지 5 Medium" pitchFamily="2" charset="-127"/>
              </a:rPr>
              <a:t>&amp; </a:t>
            </a: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랜딩페이지 제작</a:t>
            </a:r>
            <a:endParaRPr kumimoji="1" lang="ko-KR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14305-82CB-99AA-A0A4-088A7F426AB5}"/>
              </a:ext>
            </a:extLst>
          </p:cNvPr>
          <p:cNvSpPr txBox="1"/>
          <p:nvPr/>
        </p:nvSpPr>
        <p:spPr>
          <a:xfrm>
            <a:off x="543706" y="2993037"/>
            <a:ext cx="4749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"</a:t>
            </a:r>
            <a:r>
              <a:rPr lang="ko-KR" altLang="en-US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방문한 고객을 놓치지 않고 예약으로 연결합니다</a:t>
            </a:r>
            <a:r>
              <a:rPr lang="en-US" altLang="ko-KR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."</a:t>
            </a:r>
          </a:p>
        </p:txBody>
      </p:sp>
      <p:sp>
        <p:nvSpPr>
          <p:cNvPr id="6" name="Google Shape;199;p31">
            <a:extLst>
              <a:ext uri="{FF2B5EF4-FFF2-40B4-BE49-F238E27FC236}">
                <a16:creationId xmlns:a16="http://schemas.microsoft.com/office/drawing/2014/main" id="{0FF53C23-EEE4-BB08-BF0C-A4DDAA49A7F0}"/>
              </a:ext>
            </a:extLst>
          </p:cNvPr>
          <p:cNvSpPr txBox="1"/>
          <p:nvPr/>
        </p:nvSpPr>
        <p:spPr>
          <a:xfrm>
            <a:off x="647841" y="3429000"/>
            <a:ext cx="434072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광고를 통해 들어온 고객이 이탈하지 않도록 </a:t>
            </a:r>
            <a:endParaRPr lang="en-US" altLang="ko-KR" sz="1400" dirty="0"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최적화된 웹사이트를 구축합니다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.</a:t>
            </a:r>
          </a:p>
        </p:txBody>
      </p: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282F352C-1FC2-6EB7-1F52-0CFEB1940DC7}"/>
              </a:ext>
            </a:extLst>
          </p:cNvPr>
          <p:cNvGrpSpPr/>
          <p:nvPr/>
        </p:nvGrpSpPr>
        <p:grpSpPr>
          <a:xfrm>
            <a:off x="647842" y="4675118"/>
            <a:ext cx="10895894" cy="1746404"/>
            <a:chOff x="207804" y="4459220"/>
            <a:chExt cx="11642316" cy="1746404"/>
          </a:xfrm>
        </p:grpSpPr>
        <p:grpSp>
          <p:nvGrpSpPr>
            <p:cNvPr id="85" name="그룹 84">
              <a:extLst>
                <a:ext uri="{FF2B5EF4-FFF2-40B4-BE49-F238E27FC236}">
                  <a16:creationId xmlns:a16="http://schemas.microsoft.com/office/drawing/2014/main" id="{4719C474-BD21-7566-A761-15EB328D7D23}"/>
                </a:ext>
              </a:extLst>
            </p:cNvPr>
            <p:cNvGrpSpPr/>
            <p:nvPr/>
          </p:nvGrpSpPr>
          <p:grpSpPr>
            <a:xfrm>
              <a:off x="2531898" y="4459220"/>
              <a:ext cx="9318222" cy="1746192"/>
              <a:chOff x="1466159" y="4459220"/>
              <a:chExt cx="10048261" cy="1746192"/>
            </a:xfrm>
          </p:grpSpPr>
          <p:grpSp>
            <p:nvGrpSpPr>
              <p:cNvPr id="53" name="그룹 52">
                <a:extLst>
                  <a:ext uri="{FF2B5EF4-FFF2-40B4-BE49-F238E27FC236}">
                    <a16:creationId xmlns:a16="http://schemas.microsoft.com/office/drawing/2014/main" id="{BB5BF108-CF91-DA61-2B3B-D9488FCD6212}"/>
                  </a:ext>
                </a:extLst>
              </p:cNvPr>
              <p:cNvGrpSpPr/>
              <p:nvPr/>
            </p:nvGrpSpPr>
            <p:grpSpPr>
              <a:xfrm>
                <a:off x="6548989" y="4464070"/>
                <a:ext cx="4965431" cy="1741342"/>
                <a:chOff x="5627688" y="4464070"/>
                <a:chExt cx="5886733" cy="1741342"/>
              </a:xfrm>
            </p:grpSpPr>
            <p:grpSp>
              <p:nvGrpSpPr>
                <p:cNvPr id="47" name="그룹 46">
                  <a:extLst>
                    <a:ext uri="{FF2B5EF4-FFF2-40B4-BE49-F238E27FC236}">
                      <a16:creationId xmlns:a16="http://schemas.microsoft.com/office/drawing/2014/main" id="{7DFD84E5-72CE-BB00-9779-C2604A63AD26}"/>
                    </a:ext>
                  </a:extLst>
                </p:cNvPr>
                <p:cNvGrpSpPr/>
                <p:nvPr/>
              </p:nvGrpSpPr>
              <p:grpSpPr>
                <a:xfrm>
                  <a:off x="5627688" y="4464070"/>
                  <a:ext cx="5886733" cy="1741342"/>
                  <a:chOff x="5627688" y="1948886"/>
                  <a:chExt cx="7343455" cy="1316702"/>
                </a:xfrm>
              </p:grpSpPr>
              <p:sp>
                <p:nvSpPr>
                  <p:cNvPr id="48" name="직사각형 47">
                    <a:extLst>
                      <a:ext uri="{FF2B5EF4-FFF2-40B4-BE49-F238E27FC236}">
                        <a16:creationId xmlns:a16="http://schemas.microsoft.com/office/drawing/2014/main" id="{24177C62-BCB9-C737-0FF4-4830AC530020}"/>
                      </a:ext>
                    </a:extLst>
                  </p:cNvPr>
                  <p:cNvSpPr/>
                  <p:nvPr/>
                </p:nvSpPr>
                <p:spPr>
                  <a:xfrm>
                    <a:off x="5627688" y="1948891"/>
                    <a:ext cx="3549956" cy="131669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03200" sx="98000" sy="98000" algn="ctr" rotWithShape="0">
                      <a:prstClr val="black">
                        <a:alpha val="13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>
                      <a:solidFill>
                        <a:srgbClr val="32404D"/>
                      </a:solidFill>
                      <a:latin typeface="페이퍼로지 4 Regular" pitchFamily="2" charset="-127"/>
                      <a:ea typeface="페이퍼로지 4 Regular" pitchFamily="2" charset="-127"/>
                    </a:endParaRPr>
                  </a:p>
                </p:txBody>
              </p:sp>
              <p:sp>
                <p:nvSpPr>
                  <p:cNvPr id="49" name="직사각형 48">
                    <a:extLst>
                      <a:ext uri="{FF2B5EF4-FFF2-40B4-BE49-F238E27FC236}">
                        <a16:creationId xmlns:a16="http://schemas.microsoft.com/office/drawing/2014/main" id="{AC707753-9C44-B383-330B-259ABA541C10}"/>
                      </a:ext>
                    </a:extLst>
                  </p:cNvPr>
                  <p:cNvSpPr/>
                  <p:nvPr/>
                </p:nvSpPr>
                <p:spPr>
                  <a:xfrm>
                    <a:off x="9421187" y="1948886"/>
                    <a:ext cx="3549956" cy="13166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03200" sx="98000" sy="98000" algn="ctr" rotWithShape="0">
                      <a:prstClr val="black">
                        <a:alpha val="13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>
                      <a:solidFill>
                        <a:srgbClr val="32404D"/>
                      </a:solidFill>
                      <a:latin typeface="페이퍼로지 4 Regular" pitchFamily="2" charset="-127"/>
                      <a:ea typeface="페이퍼로지 4 Regular" pitchFamily="2" charset="-127"/>
                    </a:endParaRPr>
                  </a:p>
                </p:txBody>
              </p:sp>
            </p:grpSp>
            <p:sp>
              <p:nvSpPr>
                <p:cNvPr id="34" name="Google Shape;450;p40">
                  <a:extLst>
                    <a:ext uri="{FF2B5EF4-FFF2-40B4-BE49-F238E27FC236}">
                      <a16:creationId xmlns:a16="http://schemas.microsoft.com/office/drawing/2014/main" id="{E07F5144-2F98-ACA3-9243-A7D6670E9380}"/>
                    </a:ext>
                  </a:extLst>
                </p:cNvPr>
                <p:cNvSpPr txBox="1"/>
                <p:nvPr/>
              </p:nvSpPr>
              <p:spPr>
                <a:xfrm>
                  <a:off x="5827676" y="5199413"/>
                  <a:ext cx="2470167" cy="86235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>
                    <a:lnSpc>
                      <a:spcPct val="161290"/>
                    </a:lnSpc>
                    <a:defRPr sz="1500">
                      <a:solidFill>
                        <a:srgbClr val="15213F"/>
                      </a:solidFill>
                      <a:latin typeface="Roboto"/>
                      <a:ea typeface="Roboto"/>
                      <a:cs typeface="Roboto"/>
                      <a:sym typeface="Roboto"/>
                    </a:defRPr>
                  </a:lvl1pPr>
                </a:lstStyle>
                <a:p>
                  <a:pPr>
                    <a:lnSpc>
                      <a:spcPct val="120000"/>
                    </a:lnSpc>
                  </a:pPr>
                  <a:r>
                    <a:rPr lang="ko-KR" altLang="en-US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우리 병원만의 확실한 차별점을 명확하게 드러내는 전문적인 </a:t>
                  </a:r>
                  <a:endParaRPr lang="en-US" altLang="ko-KR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200" spc="-70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카피라이팅을</a:t>
                  </a:r>
                  <a:r>
                    <a:rPr lang="ko-KR" altLang="en-US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 제공합니다</a:t>
                  </a:r>
                  <a:r>
                    <a:rPr lang="en-US" altLang="ko-KR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.</a:t>
                  </a:r>
                </a:p>
                <a:p>
                  <a:pPr>
                    <a:lnSpc>
                      <a:spcPct val="120000"/>
                    </a:lnSpc>
                  </a:pPr>
                  <a:endParaRPr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endParaRPr>
                </a:p>
              </p:txBody>
            </p:sp>
            <p:sp>
              <p:nvSpPr>
                <p:cNvPr id="35" name="Google Shape;453;p40">
                  <a:extLst>
                    <a:ext uri="{FF2B5EF4-FFF2-40B4-BE49-F238E27FC236}">
                      <a16:creationId xmlns:a16="http://schemas.microsoft.com/office/drawing/2014/main" id="{86631A98-2C68-E87B-E7F5-12C541B57F9F}"/>
                    </a:ext>
                  </a:extLst>
                </p:cNvPr>
                <p:cNvSpPr txBox="1"/>
                <p:nvPr/>
              </p:nvSpPr>
              <p:spPr>
                <a:xfrm>
                  <a:off x="8932002" y="5206952"/>
                  <a:ext cx="2470211" cy="64075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>
                    <a:lnSpc>
                      <a:spcPct val="161290"/>
                    </a:lnSpc>
                    <a:defRPr sz="1500">
                      <a:solidFill>
                        <a:srgbClr val="15213F"/>
                      </a:solidFill>
                      <a:latin typeface="Roboto"/>
                      <a:ea typeface="Roboto"/>
                      <a:cs typeface="Roboto"/>
                      <a:sym typeface="Roboto"/>
                    </a:defRPr>
                  </a:lvl1pPr>
                </a:lstStyle>
                <a:p>
                  <a:pPr>
                    <a:lnSpc>
                      <a:spcPct val="120000"/>
                    </a:lnSpc>
                  </a:pPr>
                  <a:r>
                    <a:rPr lang="ko-KR" altLang="en-US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잠재 환자 정보를 효과적으로 </a:t>
                  </a:r>
                  <a:endParaRPr lang="en-US" altLang="ko-KR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수집하고 관리할 수 있는 </a:t>
                  </a:r>
                  <a:endParaRPr lang="en-US" altLang="ko-KR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랜딩페이지를 제작합니다</a:t>
                  </a:r>
                  <a:r>
                    <a:rPr lang="en-US" altLang="ko-KR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.</a:t>
                  </a:r>
                </a:p>
              </p:txBody>
            </p:sp>
            <p:sp>
              <p:nvSpPr>
                <p:cNvPr id="43" name="Google Shape;449;p40">
                  <a:extLst>
                    <a:ext uri="{FF2B5EF4-FFF2-40B4-BE49-F238E27FC236}">
                      <a16:creationId xmlns:a16="http://schemas.microsoft.com/office/drawing/2014/main" id="{60BD212B-E7FD-13EF-EABF-5BBF80360D16}"/>
                    </a:ext>
                  </a:extLst>
                </p:cNvPr>
                <p:cNvSpPr txBox="1"/>
                <p:nvPr/>
              </p:nvSpPr>
              <p:spPr>
                <a:xfrm>
                  <a:off x="5820113" y="4577289"/>
                  <a:ext cx="2067422" cy="558871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lnSpc>
                      <a:spcPct val="123076"/>
                    </a:lnSpc>
                    <a:defRPr sz="1900">
                      <a:solidFill>
                        <a:srgbClr val="15213F"/>
                      </a:solidFill>
                      <a:latin typeface="Roboto Slab"/>
                      <a:ea typeface="Roboto Slab"/>
                      <a:cs typeface="Roboto Slab"/>
                      <a:sym typeface="Roboto Slab"/>
                    </a:defRPr>
                  </a:lvl1pPr>
                </a:lstStyle>
                <a:p>
                  <a:pPr>
                    <a:lnSpc>
                      <a:spcPct val="120000"/>
                    </a:lnSpc>
                  </a:pPr>
                  <a:r>
                    <a:rPr lang="ko-KR" altLang="en-US" sz="1600" dirty="0">
                      <a:solidFill>
                        <a:srgbClr val="03C75A"/>
                      </a:solidFill>
                      <a:latin typeface="페이퍼로지 7 Bold" pitchFamily="2" charset="-127"/>
                      <a:ea typeface="페이퍼로지 7 Bold" pitchFamily="2" charset="-127"/>
                    </a:rPr>
                    <a:t>병원 </a:t>
                  </a:r>
                  <a:r>
                    <a:rPr lang="en-US" altLang="ko-KR" sz="1600" dirty="0">
                      <a:solidFill>
                        <a:srgbClr val="03C75A"/>
                      </a:solidFill>
                      <a:latin typeface="페이퍼로지 7 Bold" pitchFamily="2" charset="-127"/>
                      <a:ea typeface="페이퍼로지 7 Bold" pitchFamily="2" charset="-127"/>
                    </a:rPr>
                    <a:t>USP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600" dirty="0">
                      <a:solidFill>
                        <a:srgbClr val="03C75A"/>
                      </a:solidFill>
                      <a:latin typeface="페이퍼로지 7 Bold" pitchFamily="2" charset="-127"/>
                      <a:ea typeface="페이퍼로지 7 Bold" pitchFamily="2" charset="-127"/>
                    </a:rPr>
                    <a:t>강조 카피</a:t>
                  </a:r>
                  <a:endParaRPr lang="en-US" sz="1600" dirty="0">
                    <a:solidFill>
                      <a:srgbClr val="03C75A"/>
                    </a:solidFill>
                    <a:latin typeface="페이퍼로지 7 Bold" pitchFamily="2" charset="-127"/>
                    <a:ea typeface="페이퍼로지 7 Bold" pitchFamily="2" charset="-127"/>
                  </a:endParaRPr>
                </a:p>
              </p:txBody>
            </p:sp>
            <p:sp>
              <p:nvSpPr>
                <p:cNvPr id="44" name="Google Shape;452;p40">
                  <a:extLst>
                    <a:ext uri="{FF2B5EF4-FFF2-40B4-BE49-F238E27FC236}">
                      <a16:creationId xmlns:a16="http://schemas.microsoft.com/office/drawing/2014/main" id="{C08EEA51-2025-22EA-1A2E-C63035362141}"/>
                    </a:ext>
                  </a:extLst>
                </p:cNvPr>
                <p:cNvSpPr txBox="1"/>
                <p:nvPr/>
              </p:nvSpPr>
              <p:spPr>
                <a:xfrm>
                  <a:off x="8904102" y="4577289"/>
                  <a:ext cx="2067423" cy="558871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lnSpc>
                      <a:spcPct val="123076"/>
                    </a:lnSpc>
                    <a:defRPr sz="1900">
                      <a:solidFill>
                        <a:srgbClr val="15213F"/>
                      </a:solidFill>
                      <a:latin typeface="Roboto Slab"/>
                      <a:ea typeface="Roboto Slab"/>
                      <a:cs typeface="Roboto Slab"/>
                      <a:sym typeface="Roboto Slab"/>
                    </a:defRPr>
                  </a:lvl1pPr>
                </a:lstStyle>
                <a:p>
                  <a:pPr>
                    <a:lnSpc>
                      <a:spcPct val="120000"/>
                    </a:lnSpc>
                  </a:pPr>
                  <a:r>
                    <a:rPr lang="en-US" sz="1600" dirty="0">
                      <a:solidFill>
                        <a:srgbClr val="03C75A"/>
                      </a:solidFill>
                      <a:latin typeface="페이퍼로지 7 Bold" pitchFamily="2" charset="-127"/>
                      <a:ea typeface="페이퍼로지 7 Bold" pitchFamily="2" charset="-127"/>
                    </a:rPr>
                    <a:t>DB </a:t>
                  </a:r>
                  <a:r>
                    <a:rPr lang="ko-KR" altLang="en-US" sz="1600" dirty="0">
                      <a:solidFill>
                        <a:srgbClr val="03C75A"/>
                      </a:solidFill>
                      <a:latin typeface="페이퍼로지 7 Bold" pitchFamily="2" charset="-127"/>
                      <a:ea typeface="페이퍼로지 7 Bold" pitchFamily="2" charset="-127"/>
                    </a:rPr>
                    <a:t>수집형</a:t>
                  </a:r>
                  <a:endParaRPr lang="en-US" altLang="ko-KR" sz="1600" dirty="0">
                    <a:solidFill>
                      <a:srgbClr val="03C75A"/>
                    </a:solidFill>
                    <a:latin typeface="페이퍼로지 7 Bold" pitchFamily="2" charset="-127"/>
                    <a:ea typeface="페이퍼로지 7 Bold" pitchFamily="2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600" dirty="0">
                      <a:solidFill>
                        <a:srgbClr val="03C75A"/>
                      </a:solidFill>
                      <a:latin typeface="페이퍼로지 7 Bold" pitchFamily="2" charset="-127"/>
                      <a:ea typeface="페이퍼로지 7 Bold" pitchFamily="2" charset="-127"/>
                    </a:rPr>
                    <a:t>랜딩 제작</a:t>
                  </a:r>
                  <a:endParaRPr lang="en-US" sz="1600" dirty="0">
                    <a:solidFill>
                      <a:srgbClr val="03C75A"/>
                    </a:solidFill>
                    <a:latin typeface="페이퍼로지 7 Bold" pitchFamily="2" charset="-127"/>
                    <a:ea typeface="페이퍼로지 7 Bold" pitchFamily="2" charset="-127"/>
                  </a:endParaRPr>
                </a:p>
              </p:txBody>
            </p:sp>
          </p:grpSp>
          <p:grpSp>
            <p:nvGrpSpPr>
              <p:cNvPr id="75" name="그룹 74">
                <a:extLst>
                  <a:ext uri="{FF2B5EF4-FFF2-40B4-BE49-F238E27FC236}">
                    <a16:creationId xmlns:a16="http://schemas.microsoft.com/office/drawing/2014/main" id="{E9BEA8A8-D132-7726-A497-FEADB8CE5EC6}"/>
                  </a:ext>
                </a:extLst>
              </p:cNvPr>
              <p:cNvGrpSpPr/>
              <p:nvPr/>
            </p:nvGrpSpPr>
            <p:grpSpPr>
              <a:xfrm>
                <a:off x="1466159" y="4459220"/>
                <a:ext cx="4965431" cy="1741342"/>
                <a:chOff x="5627688" y="4464070"/>
                <a:chExt cx="5886733" cy="1741342"/>
              </a:xfrm>
            </p:grpSpPr>
            <p:grpSp>
              <p:nvGrpSpPr>
                <p:cNvPr id="76" name="그룹 75">
                  <a:extLst>
                    <a:ext uri="{FF2B5EF4-FFF2-40B4-BE49-F238E27FC236}">
                      <a16:creationId xmlns:a16="http://schemas.microsoft.com/office/drawing/2014/main" id="{B791B4E1-A725-C5FB-9F02-8834AEFAAD99}"/>
                    </a:ext>
                  </a:extLst>
                </p:cNvPr>
                <p:cNvGrpSpPr/>
                <p:nvPr/>
              </p:nvGrpSpPr>
              <p:grpSpPr>
                <a:xfrm>
                  <a:off x="5627688" y="4464070"/>
                  <a:ext cx="5886733" cy="1741342"/>
                  <a:chOff x="5627688" y="1948886"/>
                  <a:chExt cx="7343455" cy="1316702"/>
                </a:xfrm>
              </p:grpSpPr>
              <p:sp>
                <p:nvSpPr>
                  <p:cNvPr id="83" name="직사각형 82">
                    <a:extLst>
                      <a:ext uri="{FF2B5EF4-FFF2-40B4-BE49-F238E27FC236}">
                        <a16:creationId xmlns:a16="http://schemas.microsoft.com/office/drawing/2014/main" id="{2EE73D46-5F1F-54F2-CA61-3843EAC1D741}"/>
                      </a:ext>
                    </a:extLst>
                  </p:cNvPr>
                  <p:cNvSpPr/>
                  <p:nvPr/>
                </p:nvSpPr>
                <p:spPr>
                  <a:xfrm>
                    <a:off x="5627688" y="1948891"/>
                    <a:ext cx="3549956" cy="131669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03200" sx="98000" sy="98000" algn="ctr" rotWithShape="0">
                      <a:prstClr val="black">
                        <a:alpha val="13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>
                      <a:solidFill>
                        <a:srgbClr val="32404D"/>
                      </a:solidFill>
                      <a:latin typeface="페이퍼로지 4 Regular" pitchFamily="2" charset="-127"/>
                      <a:ea typeface="페이퍼로지 4 Regular" pitchFamily="2" charset="-127"/>
                    </a:endParaRPr>
                  </a:p>
                </p:txBody>
              </p:sp>
              <p:sp>
                <p:nvSpPr>
                  <p:cNvPr id="84" name="직사각형 83">
                    <a:extLst>
                      <a:ext uri="{FF2B5EF4-FFF2-40B4-BE49-F238E27FC236}">
                        <a16:creationId xmlns:a16="http://schemas.microsoft.com/office/drawing/2014/main" id="{E4DA991A-4404-9BD2-E7F0-277DA9A11B16}"/>
                      </a:ext>
                    </a:extLst>
                  </p:cNvPr>
                  <p:cNvSpPr/>
                  <p:nvPr/>
                </p:nvSpPr>
                <p:spPr>
                  <a:xfrm>
                    <a:off x="9421187" y="1948886"/>
                    <a:ext cx="3549956" cy="13166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203200" sx="98000" sy="98000" algn="ctr" rotWithShape="0">
                      <a:prstClr val="black">
                        <a:alpha val="13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>
                      <a:solidFill>
                        <a:srgbClr val="32404D"/>
                      </a:solidFill>
                      <a:latin typeface="페이퍼로지 4 Regular" pitchFamily="2" charset="-127"/>
                      <a:ea typeface="페이퍼로지 4 Regular" pitchFamily="2" charset="-127"/>
                    </a:endParaRPr>
                  </a:p>
                </p:txBody>
              </p:sp>
            </p:grpSp>
            <p:sp>
              <p:nvSpPr>
                <p:cNvPr id="77" name="Google Shape;450;p40">
                  <a:extLst>
                    <a:ext uri="{FF2B5EF4-FFF2-40B4-BE49-F238E27FC236}">
                      <a16:creationId xmlns:a16="http://schemas.microsoft.com/office/drawing/2014/main" id="{8A45B5FD-C310-D94D-ED17-67DE9FBE8C55}"/>
                    </a:ext>
                  </a:extLst>
                </p:cNvPr>
                <p:cNvSpPr txBox="1"/>
                <p:nvPr/>
              </p:nvSpPr>
              <p:spPr>
                <a:xfrm>
                  <a:off x="5827676" y="5199413"/>
                  <a:ext cx="2470167" cy="86235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>
                    <a:lnSpc>
                      <a:spcPct val="161290"/>
                    </a:lnSpc>
                    <a:defRPr sz="1500">
                      <a:solidFill>
                        <a:srgbClr val="15213F"/>
                      </a:solidFill>
                      <a:latin typeface="Roboto"/>
                      <a:ea typeface="Roboto"/>
                      <a:cs typeface="Roboto"/>
                      <a:sym typeface="Roboto"/>
                    </a:defRPr>
                  </a:lvl1pPr>
                </a:lstStyle>
                <a:p>
                  <a:pPr>
                    <a:lnSpc>
                      <a:spcPct val="120000"/>
                    </a:lnSpc>
                  </a:pPr>
                  <a:r>
                    <a:rPr lang="ko-KR" altLang="en-US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광고 효율을 높이는 </a:t>
                  </a:r>
                  <a:r>
                    <a:rPr lang="en-US" altLang="ko-KR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"</a:t>
                  </a:r>
                  <a:r>
                    <a:rPr lang="ko-KR" altLang="en-US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전환 중심 </a:t>
                  </a:r>
                  <a:endParaRPr lang="en-US" altLang="ko-KR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랜딩페이지</a:t>
                  </a:r>
                  <a:r>
                    <a:rPr lang="en-US" altLang="ko-KR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(DB </a:t>
                  </a:r>
                  <a:r>
                    <a:rPr lang="ko-KR" altLang="en-US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수집용</a:t>
                  </a:r>
                  <a:r>
                    <a:rPr lang="en-US" altLang="ko-KR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)"</a:t>
                  </a:r>
                  <a:r>
                    <a:rPr lang="ko-KR" altLang="en-US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를 </a:t>
                  </a:r>
                  <a:endParaRPr lang="en-US" altLang="ko-KR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제작하여 퍼포먼스 마케팅과 </a:t>
                  </a:r>
                  <a:endParaRPr lang="en-US" altLang="ko-KR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연계합니다</a:t>
                  </a:r>
                  <a:r>
                    <a:rPr lang="en-US" altLang="ko-KR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.</a:t>
                  </a:r>
                </a:p>
              </p:txBody>
            </p:sp>
            <p:sp>
              <p:nvSpPr>
                <p:cNvPr id="78" name="Google Shape;453;p40">
                  <a:extLst>
                    <a:ext uri="{FF2B5EF4-FFF2-40B4-BE49-F238E27FC236}">
                      <a16:creationId xmlns:a16="http://schemas.microsoft.com/office/drawing/2014/main" id="{9574BF64-3F9C-ACB1-9CF8-B9D561025007}"/>
                    </a:ext>
                  </a:extLst>
                </p:cNvPr>
                <p:cNvSpPr txBox="1"/>
                <p:nvPr/>
              </p:nvSpPr>
              <p:spPr>
                <a:xfrm>
                  <a:off x="8939566" y="5233819"/>
                  <a:ext cx="2470212" cy="64075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>
                    <a:lnSpc>
                      <a:spcPct val="161290"/>
                    </a:lnSpc>
                    <a:defRPr sz="1500">
                      <a:solidFill>
                        <a:srgbClr val="15213F"/>
                      </a:solidFill>
                      <a:latin typeface="Roboto"/>
                      <a:ea typeface="Roboto"/>
                      <a:cs typeface="Roboto"/>
                      <a:sym typeface="Roboto"/>
                    </a:defRPr>
                  </a:lvl1pPr>
                </a:lstStyle>
                <a:p>
                  <a:pPr>
                    <a:lnSpc>
                      <a:spcPct val="120000"/>
                    </a:lnSpc>
                  </a:pPr>
                  <a:r>
                    <a:rPr lang="ko-KR" altLang="en-US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고객이 쉽게 예약으로 이어질 수 있도록 사용자 인터페이스와 </a:t>
                  </a:r>
                  <a:endParaRPr lang="en-US" altLang="ko-KR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경험을 최적화합니다</a:t>
                  </a:r>
                  <a:r>
                    <a:rPr lang="en-US" altLang="ko-KR" sz="1200" spc="-7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페이퍼로지 4 Regular" pitchFamily="2" charset="-127"/>
                      <a:ea typeface="페이퍼로지 4 Regular" pitchFamily="2" charset="-127"/>
                    </a:rPr>
                    <a:t>.</a:t>
                  </a:r>
                </a:p>
              </p:txBody>
            </p:sp>
            <p:sp>
              <p:nvSpPr>
                <p:cNvPr id="81" name="Google Shape;449;p40">
                  <a:extLst>
                    <a:ext uri="{FF2B5EF4-FFF2-40B4-BE49-F238E27FC236}">
                      <a16:creationId xmlns:a16="http://schemas.microsoft.com/office/drawing/2014/main" id="{4D6C24C9-D8F9-102D-1D41-69A91BA1C51B}"/>
                    </a:ext>
                  </a:extLst>
                </p:cNvPr>
                <p:cNvSpPr txBox="1"/>
                <p:nvPr/>
              </p:nvSpPr>
              <p:spPr>
                <a:xfrm>
                  <a:off x="5820113" y="4577289"/>
                  <a:ext cx="2067422" cy="558871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lnSpc>
                      <a:spcPct val="123076"/>
                    </a:lnSpc>
                    <a:defRPr sz="1900">
                      <a:solidFill>
                        <a:srgbClr val="15213F"/>
                      </a:solidFill>
                      <a:latin typeface="Roboto Slab"/>
                      <a:ea typeface="Roboto Slab"/>
                      <a:cs typeface="Roboto Slab"/>
                      <a:sym typeface="Roboto Slab"/>
                    </a:defRPr>
                  </a:lvl1pPr>
                </a:lstStyle>
                <a:p>
                  <a:pPr>
                    <a:lnSpc>
                      <a:spcPct val="120000"/>
                    </a:lnSpc>
                  </a:pPr>
                  <a:r>
                    <a:rPr lang="ko-KR" altLang="en-US" sz="1600" dirty="0">
                      <a:solidFill>
                        <a:srgbClr val="03C75A"/>
                      </a:solidFill>
                      <a:latin typeface="페이퍼로지 7 Bold" pitchFamily="2" charset="-127"/>
                      <a:ea typeface="페이퍼로지 7 Bold" pitchFamily="2" charset="-127"/>
                    </a:rPr>
                    <a:t>랜딩페이지</a:t>
                  </a:r>
                  <a:endParaRPr lang="en-US" altLang="ko-KR" sz="1600" dirty="0">
                    <a:solidFill>
                      <a:srgbClr val="03C75A"/>
                    </a:solidFill>
                    <a:latin typeface="페이퍼로지 7 Bold" pitchFamily="2" charset="-127"/>
                    <a:ea typeface="페이퍼로지 7 Bold" pitchFamily="2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1600" dirty="0">
                      <a:solidFill>
                        <a:srgbClr val="03C75A"/>
                      </a:solidFill>
                      <a:latin typeface="페이퍼로지 7 Bold" pitchFamily="2" charset="-127"/>
                      <a:ea typeface="페이퍼로지 7 Bold" pitchFamily="2" charset="-127"/>
                    </a:rPr>
                    <a:t>최적화</a:t>
                  </a:r>
                  <a:endParaRPr lang="en-US" sz="1600" dirty="0">
                    <a:solidFill>
                      <a:srgbClr val="03C75A"/>
                    </a:solidFill>
                    <a:latin typeface="페이퍼로지 7 Bold" pitchFamily="2" charset="-127"/>
                    <a:ea typeface="페이퍼로지 7 Bold" pitchFamily="2" charset="-127"/>
                  </a:endParaRPr>
                </a:p>
              </p:txBody>
            </p:sp>
            <p:sp>
              <p:nvSpPr>
                <p:cNvPr id="82" name="Google Shape;452;p40">
                  <a:extLst>
                    <a:ext uri="{FF2B5EF4-FFF2-40B4-BE49-F238E27FC236}">
                      <a16:creationId xmlns:a16="http://schemas.microsoft.com/office/drawing/2014/main" id="{49DBF7A4-BB43-2899-B82F-163ADEFAC713}"/>
                    </a:ext>
                  </a:extLst>
                </p:cNvPr>
                <p:cNvSpPr txBox="1"/>
                <p:nvPr/>
              </p:nvSpPr>
              <p:spPr>
                <a:xfrm>
                  <a:off x="8904102" y="4577289"/>
                  <a:ext cx="2067422" cy="558871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lnSpc>
                      <a:spcPct val="123076"/>
                    </a:lnSpc>
                    <a:defRPr sz="1900">
                      <a:solidFill>
                        <a:srgbClr val="15213F"/>
                      </a:solidFill>
                      <a:latin typeface="Roboto Slab"/>
                      <a:ea typeface="Roboto Slab"/>
                      <a:cs typeface="Roboto Slab"/>
                      <a:sym typeface="Roboto Slab"/>
                    </a:defRPr>
                  </a:lvl1pPr>
                </a:lstStyle>
                <a:p>
                  <a:pPr>
                    <a:lnSpc>
                      <a:spcPct val="120000"/>
                    </a:lnSpc>
                  </a:pPr>
                  <a:r>
                    <a:rPr lang="ko-KR" altLang="en-US" sz="1600" dirty="0">
                      <a:solidFill>
                        <a:srgbClr val="03C75A"/>
                      </a:solidFill>
                      <a:latin typeface="페이퍼로지 7 Bold" pitchFamily="2" charset="-127"/>
                      <a:ea typeface="페이퍼로지 7 Bold" pitchFamily="2" charset="-127"/>
                    </a:rPr>
                    <a:t>전환중심</a:t>
                  </a:r>
                  <a:endParaRPr lang="en-US" altLang="ko-KR" sz="1600" dirty="0">
                    <a:solidFill>
                      <a:srgbClr val="03C75A"/>
                    </a:solidFill>
                    <a:latin typeface="페이퍼로지 7 Bold" pitchFamily="2" charset="-127"/>
                    <a:ea typeface="페이퍼로지 7 Bold" pitchFamily="2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en-US" sz="1600" dirty="0">
                      <a:solidFill>
                        <a:srgbClr val="03C75A"/>
                      </a:solidFill>
                      <a:latin typeface="페이퍼로지 7 Bold" pitchFamily="2" charset="-127"/>
                      <a:ea typeface="페이퍼로지 7 Bold" pitchFamily="2" charset="-127"/>
                    </a:rPr>
                    <a:t>UI/UX </a:t>
                  </a:r>
                  <a:r>
                    <a:rPr lang="ko-KR" altLang="en-US" sz="1600" dirty="0">
                      <a:solidFill>
                        <a:srgbClr val="03C75A"/>
                      </a:solidFill>
                      <a:latin typeface="페이퍼로지 7 Bold" pitchFamily="2" charset="-127"/>
                      <a:ea typeface="페이퍼로지 7 Bold" pitchFamily="2" charset="-127"/>
                    </a:rPr>
                    <a:t>구성</a:t>
                  </a:r>
                  <a:endParaRPr lang="en-US" sz="1600" dirty="0">
                    <a:solidFill>
                      <a:srgbClr val="03C75A"/>
                    </a:solidFill>
                    <a:latin typeface="페이퍼로지 7 Bold" pitchFamily="2" charset="-127"/>
                    <a:ea typeface="페이퍼로지 7 Bold" pitchFamily="2" charset="-127"/>
                  </a:endParaRPr>
                </a:p>
              </p:txBody>
            </p:sp>
          </p:grpSp>
        </p:grp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5DDB87B3-5CA9-6240-63E9-2FB4663BC2D4}"/>
                </a:ext>
              </a:extLst>
            </p:cNvPr>
            <p:cNvGrpSpPr/>
            <p:nvPr/>
          </p:nvGrpSpPr>
          <p:grpSpPr>
            <a:xfrm>
              <a:off x="207804" y="4464287"/>
              <a:ext cx="2225982" cy="1741337"/>
              <a:chOff x="-127862" y="4464287"/>
              <a:chExt cx="2225982" cy="1741337"/>
            </a:xfrm>
          </p:grpSpPr>
          <p:sp>
            <p:nvSpPr>
              <p:cNvPr id="86" name="직사각형 85">
                <a:extLst>
                  <a:ext uri="{FF2B5EF4-FFF2-40B4-BE49-F238E27FC236}">
                    <a16:creationId xmlns:a16="http://schemas.microsoft.com/office/drawing/2014/main" id="{1C388DF1-6856-1A3E-9E4A-3D7A9104FD26}"/>
                  </a:ext>
                </a:extLst>
              </p:cNvPr>
              <p:cNvSpPr/>
              <p:nvPr/>
            </p:nvSpPr>
            <p:spPr>
              <a:xfrm>
                <a:off x="-127862" y="4464287"/>
                <a:ext cx="2225982" cy="17413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03200" sx="98000" sy="980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rgbClr val="32404D"/>
                  </a:solidFill>
                  <a:latin typeface="페이퍼로지 4 Regular" pitchFamily="2" charset="-127"/>
                  <a:ea typeface="페이퍼로지 4 Regular" pitchFamily="2" charset="-127"/>
                </a:endParaRPr>
              </a:p>
            </p:txBody>
          </p:sp>
          <p:sp>
            <p:nvSpPr>
              <p:cNvPr id="87" name="Google Shape;453;p40">
                <a:extLst>
                  <a:ext uri="{FF2B5EF4-FFF2-40B4-BE49-F238E27FC236}">
                    <a16:creationId xmlns:a16="http://schemas.microsoft.com/office/drawing/2014/main" id="{C1286CBA-C4BB-4990-1078-DC639F6AD927}"/>
                  </a:ext>
                </a:extLst>
              </p:cNvPr>
              <p:cNvSpPr txBox="1"/>
              <p:nvPr/>
            </p:nvSpPr>
            <p:spPr>
              <a:xfrm>
                <a:off x="84037" y="5234035"/>
                <a:ext cx="1932231" cy="86235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lnSpc>
                    <a:spcPct val="161290"/>
                  </a:lnSpc>
                  <a:defRPr sz="1500">
                    <a:solidFill>
                      <a:srgbClr val="15213F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ko-KR" altLang="en-US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병원 전문 웹사이트 구축 </a:t>
                </a:r>
                <a:r>
                  <a:rPr lang="en-US" altLang="ko-KR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(</a:t>
                </a:r>
                <a:r>
                  <a:rPr lang="ko-KR" altLang="en-US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기획</a:t>
                </a:r>
                <a:r>
                  <a:rPr lang="en-US" altLang="ko-KR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~</a:t>
                </a:r>
                <a:r>
                  <a:rPr lang="ko-KR" altLang="en-US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개발</a:t>
                </a:r>
                <a:r>
                  <a:rPr lang="en-US" altLang="ko-KR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). </a:t>
                </a:r>
                <a:r>
                  <a:rPr lang="ko-KR" altLang="en-US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워드프레스 기반 개발이 </a:t>
                </a:r>
                <a:endParaRPr lang="en-US" altLang="ko-KR" sz="1200" spc="-7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가능하며</a:t>
                </a:r>
                <a:r>
                  <a:rPr lang="en-US" altLang="ko-KR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, </a:t>
                </a:r>
                <a:r>
                  <a:rPr lang="ko-KR" altLang="en-US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전문 </a:t>
                </a:r>
                <a:r>
                  <a:rPr lang="ko-KR" altLang="en-US" sz="1200" spc="-7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카피라이팅을</a:t>
                </a:r>
                <a:r>
                  <a:rPr lang="ko-KR" altLang="en-US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 </a:t>
                </a:r>
                <a:endParaRPr lang="en-US" altLang="ko-KR" sz="1200" spc="-7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ko-KR" altLang="en-US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포함합니다</a:t>
                </a:r>
                <a:r>
                  <a:rPr lang="en-US" altLang="ko-KR" sz="1200" spc="-7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.</a:t>
                </a:r>
              </a:p>
            </p:txBody>
          </p:sp>
          <p:sp>
            <p:nvSpPr>
              <p:cNvPr id="89" name="Google Shape;452;p40">
                <a:extLst>
                  <a:ext uri="{FF2B5EF4-FFF2-40B4-BE49-F238E27FC236}">
                    <a16:creationId xmlns:a16="http://schemas.microsoft.com/office/drawing/2014/main" id="{B6E4F352-6718-E038-40E4-67D11A7C062C}"/>
                  </a:ext>
                </a:extLst>
              </p:cNvPr>
              <p:cNvSpPr txBox="1"/>
              <p:nvPr/>
            </p:nvSpPr>
            <p:spPr>
              <a:xfrm>
                <a:off x="56296" y="4577505"/>
                <a:ext cx="1617165" cy="55887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lnSpc>
                    <a:spcPct val="123076"/>
                  </a:lnSpc>
                  <a:defRPr sz="1900">
                    <a:solidFill>
                      <a:srgbClr val="15213F"/>
                    </a:solidFill>
                    <a:latin typeface="Roboto Slab"/>
                    <a:ea typeface="Roboto Slab"/>
                    <a:cs typeface="Roboto Slab"/>
                    <a:sym typeface="Roboto Slab"/>
                  </a:defRPr>
                </a:lvl1pPr>
              </a:lstStyle>
              <a:p>
                <a:pPr>
                  <a:lnSpc>
                    <a:spcPct val="120000"/>
                  </a:lnSpc>
                </a:pPr>
                <a:r>
                  <a:rPr lang="ko-KR" altLang="en-US" sz="1600" dirty="0">
                    <a:solidFill>
                      <a:srgbClr val="03C75A"/>
                    </a:solidFill>
                    <a:latin typeface="페이퍼로지 7 Bold" pitchFamily="2" charset="-127"/>
                    <a:ea typeface="페이퍼로지 7 Bold" pitchFamily="2" charset="-127"/>
                  </a:rPr>
                  <a:t>홈페이지</a:t>
                </a:r>
                <a:endParaRPr lang="en-US" altLang="ko-KR" sz="1600" dirty="0">
                  <a:solidFill>
                    <a:srgbClr val="03C75A"/>
                  </a:solidFill>
                  <a:latin typeface="페이퍼로지 7 Bold" pitchFamily="2" charset="-127"/>
                  <a:ea typeface="페이퍼로지 7 Bold" pitchFamily="2" charset="-127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altLang="ko-KR" sz="1600" dirty="0">
                    <a:solidFill>
                      <a:srgbClr val="03C75A"/>
                    </a:solidFill>
                    <a:latin typeface="페이퍼로지 7 Bold" pitchFamily="2" charset="-127"/>
                    <a:ea typeface="페이퍼로지 7 Bold" pitchFamily="2" charset="-127"/>
                  </a:rPr>
                  <a:t>/</a:t>
                </a:r>
                <a:r>
                  <a:rPr lang="ko-KR" altLang="en-US" sz="1600" dirty="0">
                    <a:solidFill>
                      <a:srgbClr val="03C75A"/>
                    </a:solidFill>
                    <a:latin typeface="페이퍼로지 7 Bold" pitchFamily="2" charset="-127"/>
                    <a:ea typeface="페이퍼로지 7 Bold" pitchFamily="2" charset="-127"/>
                  </a:rPr>
                  <a:t>랜딩페이지 제작</a:t>
                </a:r>
                <a:endParaRPr lang="en-US" sz="1600" dirty="0">
                  <a:solidFill>
                    <a:srgbClr val="03C75A"/>
                  </a:solidFill>
                  <a:latin typeface="페이퍼로지 7 Bold" pitchFamily="2" charset="-127"/>
                  <a:ea typeface="페이퍼로지 7 Bold" pitchFamily="2" charset="-127"/>
                </a:endParaRPr>
              </a:p>
            </p:txBody>
          </p:sp>
        </p:grpSp>
      </p:grpSp>
      <p:grpSp>
        <p:nvGrpSpPr>
          <p:cNvPr id="92" name="그룹화">
            <a:extLst>
              <a:ext uri="{FF2B5EF4-FFF2-40B4-BE49-F238E27FC236}">
                <a16:creationId xmlns:a16="http://schemas.microsoft.com/office/drawing/2014/main" id="{425073A7-2F2C-F53B-36B7-A51BE137AF05}"/>
              </a:ext>
            </a:extLst>
          </p:cNvPr>
          <p:cNvGrpSpPr/>
          <p:nvPr/>
        </p:nvGrpSpPr>
        <p:grpSpPr>
          <a:xfrm>
            <a:off x="5846910" y="1639820"/>
            <a:ext cx="5415450" cy="2595955"/>
            <a:chOff x="0" y="0"/>
            <a:chExt cx="7205320" cy="3385754"/>
          </a:xfrm>
        </p:grpSpPr>
        <p:pic>
          <p:nvPicPr>
            <p:cNvPr id="93" name="스크린샷 2025-12-17 오후 12.39.17.png" descr="스크린샷 2025-12-17 오후 12.39.17.png">
              <a:extLst>
                <a:ext uri="{FF2B5EF4-FFF2-40B4-BE49-F238E27FC236}">
                  <a16:creationId xmlns:a16="http://schemas.microsoft.com/office/drawing/2014/main" id="{C8CDDC9B-99E8-BE27-0AD0-05681F4A8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735"/>
            <a:stretch>
              <a:fillRect/>
            </a:stretch>
          </p:blipFill>
          <p:spPr>
            <a:xfrm>
              <a:off x="4556" y="1713634"/>
              <a:ext cx="1656379" cy="16721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스크린샷 2025-12-17 오후 12.39.42.png" descr="스크린샷 2025-12-17 오후 12.39.42.png">
              <a:extLst>
                <a:ext uri="{FF2B5EF4-FFF2-40B4-BE49-F238E27FC236}">
                  <a16:creationId xmlns:a16="http://schemas.microsoft.com/office/drawing/2014/main" id="{65A3CB4E-83E2-E0AE-6D16-27B93FF78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5735"/>
            <a:stretch>
              <a:fillRect/>
            </a:stretch>
          </p:blipFill>
          <p:spPr>
            <a:xfrm>
              <a:off x="1878747" y="1713634"/>
              <a:ext cx="1646310" cy="16721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스크린샷 2025-12-17 오후 12.39.50.png" descr="스크린샷 2025-12-17 오후 12.39.50.png">
              <a:extLst>
                <a:ext uri="{FF2B5EF4-FFF2-40B4-BE49-F238E27FC236}">
                  <a16:creationId xmlns:a16="http://schemas.microsoft.com/office/drawing/2014/main" id="{589F9CB2-FA53-3557-F619-1B1E8FF8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8832"/>
            <a:stretch>
              <a:fillRect/>
            </a:stretch>
          </p:blipFill>
          <p:spPr>
            <a:xfrm>
              <a:off x="3718480" y="1768579"/>
              <a:ext cx="1638410" cy="1617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스크린샷 2025-12-17 오후 12.39.36.png" descr="스크린샷 2025-12-17 오후 12.39.36.png">
              <a:extLst>
                <a:ext uri="{FF2B5EF4-FFF2-40B4-BE49-F238E27FC236}">
                  <a16:creationId xmlns:a16="http://schemas.microsoft.com/office/drawing/2014/main" id="{EB88DF82-FCF0-4BD3-BD28-9B63238F7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52836" y="1569939"/>
              <a:ext cx="1649960" cy="1773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스크린샷 2025-12-17 오후 12.40.08.png" descr="스크린샷 2025-12-17 오후 12.40.08.png">
              <a:extLst>
                <a:ext uri="{FF2B5EF4-FFF2-40B4-BE49-F238E27FC236}">
                  <a16:creationId xmlns:a16="http://schemas.microsoft.com/office/drawing/2014/main" id="{2DF93C4B-2DD3-AFBA-F92B-0757CF4D3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11495"/>
            <a:stretch>
              <a:fillRect/>
            </a:stretch>
          </p:blipFill>
          <p:spPr>
            <a:xfrm>
              <a:off x="0" y="0"/>
              <a:ext cx="1665490" cy="1569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스크린샷 2025-12-17 오후 12.39.10.png" descr="스크린샷 2025-12-17 오후 12.39.10.png">
              <a:extLst>
                <a:ext uri="{FF2B5EF4-FFF2-40B4-BE49-F238E27FC236}">
                  <a16:creationId xmlns:a16="http://schemas.microsoft.com/office/drawing/2014/main" id="{9B415CF3-1F0A-7C09-0B0E-0FB41099E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11771"/>
            <a:stretch>
              <a:fillRect/>
            </a:stretch>
          </p:blipFill>
          <p:spPr>
            <a:xfrm>
              <a:off x="1852610" y="4886"/>
              <a:ext cx="1672448" cy="15650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스크린샷 2025-12-17 오후 12.39.28.png" descr="스크린샷 2025-12-17 오후 12.39.28.png">
              <a:extLst>
                <a:ext uri="{FF2B5EF4-FFF2-40B4-BE49-F238E27FC236}">
                  <a16:creationId xmlns:a16="http://schemas.microsoft.com/office/drawing/2014/main" id="{FDFBA2C3-75CA-B53F-5003-8ED205D8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b="11495"/>
            <a:stretch>
              <a:fillRect/>
            </a:stretch>
          </p:blipFill>
          <p:spPr>
            <a:xfrm>
              <a:off x="3712178" y="0"/>
              <a:ext cx="1651013" cy="1569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" name="스크린샷 2025-12-17 오후 12.39.23.png" descr="스크린샷 2025-12-17 오후 12.39.23.png">
              <a:extLst>
                <a:ext uri="{FF2B5EF4-FFF2-40B4-BE49-F238E27FC236}">
                  <a16:creationId xmlns:a16="http://schemas.microsoft.com/office/drawing/2014/main" id="{84F46231-4C4A-6905-300F-70357869D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50311" y="4886"/>
              <a:ext cx="1655009" cy="1773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2403305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78B042-4449-2661-1AEB-127D853A4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B9EA3851-1F07-C0AC-0AD8-B9D1562DE2D7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04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상품 리스트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084BB617-E58C-91E9-450E-25FB95A6E5BA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F79DFE79-C71C-9718-FDA2-2DC7E0F2CB3B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54A31EE-E2EE-4B9A-AD8D-62118E06981E}"/>
              </a:ext>
            </a:extLst>
          </p:cNvPr>
          <p:cNvSpPr txBox="1"/>
          <p:nvPr/>
        </p:nvSpPr>
        <p:spPr>
          <a:xfrm>
            <a:off x="543706" y="1299157"/>
            <a:ext cx="4655176" cy="167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dirty="0">
                <a:solidFill>
                  <a:srgbClr val="03C75A"/>
                </a:solidFill>
                <a:latin typeface="페이퍼로지 8 ExtraBold" pitchFamily="2" charset="-127"/>
                <a:ea typeface="페이퍼로지 8 ExtraBold" pitchFamily="2" charset="-127"/>
              </a:rPr>
              <a:t>PRODUCT 6</a:t>
            </a:r>
          </a:p>
          <a:p>
            <a:pPr>
              <a:lnSpc>
                <a:spcPct val="110000"/>
              </a:lnSpc>
            </a:pP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홈페이지 </a:t>
            </a:r>
            <a:endParaRPr lang="en-US" altLang="ko-KR" sz="3200" dirty="0">
              <a:latin typeface="페이퍼로지 5 Medium" pitchFamily="2" charset="-127"/>
              <a:ea typeface="페이퍼로지 5 Medium" pitchFamily="2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3200" dirty="0">
                <a:latin typeface="페이퍼로지 5 Medium" pitchFamily="2" charset="-127"/>
                <a:ea typeface="페이퍼로지 5 Medium" pitchFamily="2" charset="-127"/>
              </a:rPr>
              <a:t>&amp; </a:t>
            </a: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랜딩페이지 제작</a:t>
            </a:r>
            <a:endParaRPr kumimoji="1" lang="ko-KR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88F911-71CD-2EC4-1179-65F1B4417817}"/>
              </a:ext>
            </a:extLst>
          </p:cNvPr>
          <p:cNvSpPr txBox="1"/>
          <p:nvPr/>
        </p:nvSpPr>
        <p:spPr>
          <a:xfrm>
            <a:off x="543706" y="2993037"/>
            <a:ext cx="4749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병원 블로그 및 홍보용 이미지 예시</a:t>
            </a:r>
          </a:p>
          <a:p>
            <a:endParaRPr lang="en-US" altLang="ko-KR" sz="1600" dirty="0">
              <a:solidFill>
                <a:srgbClr val="03C75A"/>
              </a:solidFill>
              <a:latin typeface="페이퍼로지 4 Regular" pitchFamily="2" charset="-127"/>
              <a:ea typeface="페이퍼로지 4 Regular" pitchFamily="2" charset="-127"/>
            </a:endParaRPr>
          </a:p>
        </p:txBody>
      </p:sp>
      <p:pic>
        <p:nvPicPr>
          <p:cNvPr id="2" name="한의원카드.png" descr="한의원카드.png">
            <a:extLst>
              <a:ext uri="{FF2B5EF4-FFF2-40B4-BE49-F238E27FC236}">
                <a16:creationId xmlns:a16="http://schemas.microsoft.com/office/drawing/2014/main" id="{D3D0DDDA-3484-41B8-9174-59A21A059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818" y="1412875"/>
            <a:ext cx="1753283" cy="2395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탈모치료카드.png" descr="탈모치료카드.png">
            <a:extLst>
              <a:ext uri="{FF2B5EF4-FFF2-40B4-BE49-F238E27FC236}">
                <a16:creationId xmlns:a16="http://schemas.microsoft.com/office/drawing/2014/main" id="{02457114-3EE8-9DAF-F4E0-18566F8D3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203" y="1412875"/>
            <a:ext cx="1753283" cy="2395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스킨부스터카드.png" descr="스킨부스터카드.png">
            <a:extLst>
              <a:ext uri="{FF2B5EF4-FFF2-40B4-BE49-F238E27FC236}">
                <a16:creationId xmlns:a16="http://schemas.microsoft.com/office/drawing/2014/main" id="{FD54B707-CE8F-3EC6-AC33-FD9F8B997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8589" y="1412875"/>
            <a:ext cx="1777236" cy="23951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178DEDEE-29AF-9473-DD5F-C9F0401D470A}"/>
              </a:ext>
            </a:extLst>
          </p:cNvPr>
          <p:cNvGrpSpPr/>
          <p:nvPr/>
        </p:nvGrpSpPr>
        <p:grpSpPr>
          <a:xfrm>
            <a:off x="646474" y="4050827"/>
            <a:ext cx="10839351" cy="2328966"/>
            <a:chOff x="646475" y="3620421"/>
            <a:chExt cx="9104364" cy="1956183"/>
          </a:xfrm>
        </p:grpSpPr>
        <p:pic>
          <p:nvPicPr>
            <p:cNvPr id="8" name="인모드카드.png" descr="인모드카드.png">
              <a:extLst>
                <a:ext uri="{FF2B5EF4-FFF2-40B4-BE49-F238E27FC236}">
                  <a16:creationId xmlns:a16="http://schemas.microsoft.com/office/drawing/2014/main" id="{F017BF90-2757-4DD3-30FA-EC99C4CA2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33594" y="3626904"/>
              <a:ext cx="3217245" cy="194321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마스크팩카드.png" descr="마스크팩카드.png">
              <a:extLst>
                <a:ext uri="{FF2B5EF4-FFF2-40B4-BE49-F238E27FC236}">
                  <a16:creationId xmlns:a16="http://schemas.microsoft.com/office/drawing/2014/main" id="{203CDE4B-55DF-1381-A1CF-A224FFA7E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90035" y="3620421"/>
              <a:ext cx="2762970" cy="195618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뷰티카드.png" descr="뷰티카드.png">
              <a:extLst>
                <a:ext uri="{FF2B5EF4-FFF2-40B4-BE49-F238E27FC236}">
                  <a16:creationId xmlns:a16="http://schemas.microsoft.com/office/drawing/2014/main" id="{708B70BE-C76C-8071-AF3F-09F5A39B1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6475" y="3628710"/>
              <a:ext cx="2762971" cy="1939605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38658982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F05363-F49D-1471-D548-9D7518624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C2348827-91DD-A857-38FF-08C2963F4AFB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04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상품 리스트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442286BD-3CF1-B3EC-4A65-EBDAF89D12DA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4C7A361E-E102-AB17-02E9-298944BB1D53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95079DF-A91C-1B5E-4FDC-D184169A903D}"/>
              </a:ext>
            </a:extLst>
          </p:cNvPr>
          <p:cNvSpPr txBox="1"/>
          <p:nvPr/>
        </p:nvSpPr>
        <p:spPr>
          <a:xfrm>
            <a:off x="543706" y="1299157"/>
            <a:ext cx="4655176" cy="112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dirty="0">
                <a:solidFill>
                  <a:srgbClr val="03C75A"/>
                </a:solidFill>
                <a:latin typeface="페이퍼로지 8 ExtraBold" pitchFamily="2" charset="-127"/>
                <a:ea typeface="페이퍼로지 8 ExtraBold" pitchFamily="2" charset="-127"/>
              </a:rPr>
              <a:t>PRODUCT 7</a:t>
            </a:r>
          </a:p>
          <a:p>
            <a:pPr>
              <a:lnSpc>
                <a:spcPct val="110000"/>
              </a:lnSpc>
            </a:pP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유튜브 </a:t>
            </a:r>
            <a:r>
              <a:rPr lang="ko-KR" altLang="en-US" sz="3200" dirty="0" err="1">
                <a:latin typeface="페이퍼로지 5 Medium" pitchFamily="2" charset="-127"/>
                <a:ea typeface="페이퍼로지 5 Medium" pitchFamily="2" charset="-127"/>
              </a:rPr>
              <a:t>숏폼</a:t>
            </a: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 패키지</a:t>
            </a:r>
            <a:endParaRPr kumimoji="1" lang="ko-KR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6CD42A-1CB4-B186-F405-C5166D69A496}"/>
              </a:ext>
            </a:extLst>
          </p:cNvPr>
          <p:cNvSpPr txBox="1"/>
          <p:nvPr/>
        </p:nvSpPr>
        <p:spPr>
          <a:xfrm>
            <a:off x="543706" y="2514785"/>
            <a:ext cx="4749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"</a:t>
            </a:r>
            <a:r>
              <a:rPr lang="ko-KR" altLang="en-US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짧지만 강력하게</a:t>
            </a:r>
            <a:r>
              <a:rPr lang="en-US" altLang="ko-KR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lang="ko-KR" altLang="en-US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병원의 매력을 전달합니다</a:t>
            </a:r>
            <a:r>
              <a:rPr lang="en-US" altLang="ko-KR" sz="1600" dirty="0">
                <a:solidFill>
                  <a:srgbClr val="03C75A"/>
                </a:solidFill>
                <a:latin typeface="페이퍼로지 4 Regular" pitchFamily="2" charset="-127"/>
                <a:ea typeface="페이퍼로지 4 Regular" pitchFamily="2" charset="-127"/>
              </a:rPr>
              <a:t>."</a:t>
            </a:r>
          </a:p>
          <a:p>
            <a:endParaRPr lang="en-US" altLang="ko-KR" sz="1600" dirty="0">
              <a:solidFill>
                <a:srgbClr val="03C75A"/>
              </a:solidFill>
              <a:latin typeface="페이퍼로지 4 Regular" pitchFamily="2" charset="-127"/>
              <a:ea typeface="페이퍼로지 4 Regular" pitchFamily="2" charset="-127"/>
            </a:endParaRPr>
          </a:p>
        </p:txBody>
      </p:sp>
      <p:pic>
        <p:nvPicPr>
          <p:cNvPr id="6" name="IMG_0403.jpeg" descr="IMG_0403.jpeg">
            <a:extLst>
              <a:ext uri="{FF2B5EF4-FFF2-40B4-BE49-F238E27FC236}">
                <a16:creationId xmlns:a16="http://schemas.microsoft.com/office/drawing/2014/main" id="{F20789EF-389D-1A74-0A15-5ACB38516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690" y="1412875"/>
            <a:ext cx="6993024" cy="500951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Google Shape;199;p31">
            <a:extLst>
              <a:ext uri="{FF2B5EF4-FFF2-40B4-BE49-F238E27FC236}">
                <a16:creationId xmlns:a16="http://schemas.microsoft.com/office/drawing/2014/main" id="{C66C21AB-37F3-5AD1-8ED7-B9BD45F6EF70}"/>
              </a:ext>
            </a:extLst>
          </p:cNvPr>
          <p:cNvSpPr txBox="1"/>
          <p:nvPr/>
        </p:nvSpPr>
        <p:spPr>
          <a:xfrm>
            <a:off x="647841" y="2984114"/>
            <a:ext cx="434072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긴 영상보다 부담 없고 </a:t>
            </a:r>
            <a:r>
              <a:rPr lang="ko-KR" altLang="en-US" sz="1400" dirty="0" err="1">
                <a:latin typeface="페이퍼로지 4 Regular" pitchFamily="2" charset="-127"/>
                <a:ea typeface="페이퍼로지 4 Regular" pitchFamily="2" charset="-127"/>
              </a:rPr>
              <a:t>확산력이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 좋은 </a:t>
            </a:r>
            <a:endParaRPr lang="en-US" altLang="ko-KR" sz="1400" dirty="0">
              <a:latin typeface="페이퍼로지 4 Regular" pitchFamily="2" charset="-127"/>
              <a:ea typeface="페이퍼로지 4 Regular" pitchFamily="2" charset="-127"/>
            </a:endParaRPr>
          </a:p>
          <a:p>
            <a:r>
              <a:rPr lang="ko-KR" altLang="en-US" sz="1400" dirty="0" err="1">
                <a:latin typeface="페이퍼로지 4 Regular" pitchFamily="2" charset="-127"/>
                <a:ea typeface="페이퍼로지 4 Regular" pitchFamily="2" charset="-127"/>
              </a:rPr>
              <a:t>숏폼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 콘텐츠로 병원을 홍보합니다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.</a:t>
            </a:r>
          </a:p>
        </p:txBody>
      </p:sp>
      <p:sp>
        <p:nvSpPr>
          <p:cNvPr id="15" name="Google Shape;199;p31">
            <a:extLst>
              <a:ext uri="{FF2B5EF4-FFF2-40B4-BE49-F238E27FC236}">
                <a16:creationId xmlns:a16="http://schemas.microsoft.com/office/drawing/2014/main" id="{7C12E4BB-D655-2681-33D6-C70E0601E068}"/>
              </a:ext>
            </a:extLst>
          </p:cNvPr>
          <p:cNvSpPr txBox="1"/>
          <p:nvPr/>
        </p:nvSpPr>
        <p:spPr>
          <a:xfrm>
            <a:off x="700934" y="6046981"/>
            <a:ext cx="434072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부담 없고 </a:t>
            </a:r>
            <a:r>
              <a:rPr lang="ko-KR" altLang="en-US" sz="1400" dirty="0" err="1">
                <a:latin typeface="페이퍼로지 4 Regular" pitchFamily="2" charset="-127"/>
                <a:ea typeface="페이퍼로지 4 Regular" pitchFamily="2" charset="-127"/>
              </a:rPr>
              <a:t>확산력이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 좋은 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"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병원 </a:t>
            </a:r>
            <a:r>
              <a:rPr lang="ko-KR" altLang="en-US" sz="1400" dirty="0" err="1">
                <a:latin typeface="페이퍼로지 4 Regular" pitchFamily="2" charset="-127"/>
                <a:ea typeface="페이퍼로지 4 Regular" pitchFamily="2" charset="-127"/>
              </a:rPr>
              <a:t>숏폼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(Shorts/Reels)" 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영상을 기획 및 제작하여 유튜브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인스타그램 등에 배포합니다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.</a:t>
            </a: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C108F670-EEFB-7F08-D888-454B1F0C82EE}"/>
              </a:ext>
            </a:extLst>
          </p:cNvPr>
          <p:cNvGrpSpPr/>
          <p:nvPr/>
        </p:nvGrpSpPr>
        <p:grpSpPr>
          <a:xfrm>
            <a:off x="647841" y="3720742"/>
            <a:ext cx="5210509" cy="631577"/>
            <a:chOff x="623889" y="3566658"/>
            <a:chExt cx="5210509" cy="631577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473BA7D4-8BD4-2050-6C36-D77F9C53877F}"/>
                </a:ext>
              </a:extLst>
            </p:cNvPr>
            <p:cNvSpPr/>
            <p:nvPr/>
          </p:nvSpPr>
          <p:spPr>
            <a:xfrm>
              <a:off x="811135" y="3674776"/>
              <a:ext cx="2994498" cy="52345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EEF4DC07-8F63-5364-E729-A975487D9C18}"/>
                </a:ext>
              </a:extLst>
            </p:cNvPr>
            <p:cNvSpPr/>
            <p:nvPr/>
          </p:nvSpPr>
          <p:spPr>
            <a:xfrm>
              <a:off x="623889" y="3566658"/>
              <a:ext cx="420427" cy="420425"/>
            </a:xfrm>
            <a:prstGeom prst="ellipse">
              <a:avLst/>
            </a:prstGeom>
            <a:solidFill>
              <a:srgbClr val="03C75A"/>
            </a:solidFill>
            <a:ln w="31750"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0" bIns="0" rtlCol="0" anchor="ctr"/>
            <a:lstStyle/>
            <a:p>
              <a:pPr algn="ctr"/>
              <a:r>
                <a:rPr kumimoji="1" lang="en-US" altLang="ko-KR" sz="1000" b="1" spc="-50" dirty="0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  <a:cs typeface="Pretendard" panose="02000503000000020004" pitchFamily="2" charset="-127"/>
                </a:rPr>
                <a:t>1</a:t>
              </a:r>
              <a:endParaRPr kumimoji="1" lang="ko-KR" altLang="en-US" sz="1000" b="1" spc="-5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CFE967-9E51-62AD-681F-4AAD437CA190}"/>
                </a:ext>
              </a:extLst>
            </p:cNvPr>
            <p:cNvSpPr txBox="1"/>
            <p:nvPr/>
          </p:nvSpPr>
          <p:spPr>
            <a:xfrm>
              <a:off x="1084744" y="3752003"/>
              <a:ext cx="47496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콘텐츠 기획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CC0A367-9856-C3E9-E260-EC50BB5F20E9}"/>
              </a:ext>
            </a:extLst>
          </p:cNvPr>
          <p:cNvGrpSpPr/>
          <p:nvPr/>
        </p:nvGrpSpPr>
        <p:grpSpPr>
          <a:xfrm>
            <a:off x="647841" y="4435641"/>
            <a:ext cx="5210509" cy="631577"/>
            <a:chOff x="623889" y="4352537"/>
            <a:chExt cx="5210509" cy="631577"/>
          </a:xfrm>
        </p:grpSpPr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B8249FA6-7C25-CE9C-E4C4-3D02EC692210}"/>
                </a:ext>
              </a:extLst>
            </p:cNvPr>
            <p:cNvSpPr/>
            <p:nvPr/>
          </p:nvSpPr>
          <p:spPr>
            <a:xfrm>
              <a:off x="811135" y="4460655"/>
              <a:ext cx="2994498" cy="52345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DA55E5D4-5D62-4020-66CC-3FA12AAA6AC3}"/>
                </a:ext>
              </a:extLst>
            </p:cNvPr>
            <p:cNvSpPr/>
            <p:nvPr/>
          </p:nvSpPr>
          <p:spPr>
            <a:xfrm>
              <a:off x="623889" y="4352537"/>
              <a:ext cx="420427" cy="420425"/>
            </a:xfrm>
            <a:prstGeom prst="ellipse">
              <a:avLst/>
            </a:prstGeom>
            <a:solidFill>
              <a:srgbClr val="03C75A"/>
            </a:solidFill>
            <a:ln w="31750"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0" bIns="0" rtlCol="0" anchor="ctr"/>
            <a:lstStyle/>
            <a:p>
              <a:pPr algn="ctr"/>
              <a:r>
                <a:rPr kumimoji="1" lang="en-US" altLang="ko-KR" sz="1000" b="1" spc="-50" dirty="0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  <a:cs typeface="Pretendard" panose="02000503000000020004" pitchFamily="2" charset="-127"/>
                </a:rPr>
                <a:t>2</a:t>
              </a:r>
              <a:endParaRPr kumimoji="1" lang="ko-KR" altLang="en-US" sz="1000" b="1" spc="-5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35AA410-646B-5E18-F971-8AE73F708378}"/>
                </a:ext>
              </a:extLst>
            </p:cNvPr>
            <p:cNvSpPr txBox="1"/>
            <p:nvPr/>
          </p:nvSpPr>
          <p:spPr>
            <a:xfrm>
              <a:off x="1084744" y="4537882"/>
              <a:ext cx="47496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촬영 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/ 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편집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494317D8-BEA5-E828-07B7-EEE90C223A9C}"/>
              </a:ext>
            </a:extLst>
          </p:cNvPr>
          <p:cNvGrpSpPr/>
          <p:nvPr/>
        </p:nvGrpSpPr>
        <p:grpSpPr>
          <a:xfrm>
            <a:off x="624873" y="5150539"/>
            <a:ext cx="5257429" cy="631577"/>
            <a:chOff x="600921" y="5138417"/>
            <a:chExt cx="5257429" cy="631577"/>
          </a:xfrm>
        </p:grpSpPr>
        <p:sp>
          <p:nvSpPr>
            <p:cNvPr id="39" name="사각형: 둥근 모서리 38">
              <a:extLst>
                <a:ext uri="{FF2B5EF4-FFF2-40B4-BE49-F238E27FC236}">
                  <a16:creationId xmlns:a16="http://schemas.microsoft.com/office/drawing/2014/main" id="{4CDD18BE-FCF7-0C2D-4B7B-AB2807A6B8BB}"/>
                </a:ext>
              </a:extLst>
            </p:cNvPr>
            <p:cNvSpPr/>
            <p:nvPr/>
          </p:nvSpPr>
          <p:spPr>
            <a:xfrm>
              <a:off x="835087" y="5246535"/>
              <a:ext cx="2994498" cy="52345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098701F6-4DC3-24A5-BFC5-FC3BB35E7E41}"/>
                </a:ext>
              </a:extLst>
            </p:cNvPr>
            <p:cNvSpPr/>
            <p:nvPr/>
          </p:nvSpPr>
          <p:spPr>
            <a:xfrm>
              <a:off x="600921" y="5138417"/>
              <a:ext cx="420427" cy="420425"/>
            </a:xfrm>
            <a:prstGeom prst="ellipse">
              <a:avLst/>
            </a:prstGeom>
            <a:solidFill>
              <a:srgbClr val="03C75A"/>
            </a:solidFill>
            <a:ln w="31750"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0" bIns="0" rtlCol="0" anchor="ctr"/>
            <a:lstStyle/>
            <a:p>
              <a:pPr algn="ctr"/>
              <a:r>
                <a:rPr kumimoji="1" lang="en-US" altLang="ko-KR" sz="1000" b="1" spc="-50" dirty="0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  <a:cs typeface="Pretendard" panose="02000503000000020004" pitchFamily="2" charset="-127"/>
                </a:rPr>
                <a:t>3</a:t>
              </a:r>
              <a:endParaRPr kumimoji="1" lang="ko-KR" altLang="en-US" sz="1000" b="1" spc="-5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D8B87E3-EB9D-6CC6-583C-DF8D7F1942F9}"/>
                </a:ext>
              </a:extLst>
            </p:cNvPr>
            <p:cNvSpPr txBox="1"/>
            <p:nvPr/>
          </p:nvSpPr>
          <p:spPr>
            <a:xfrm>
              <a:off x="1108696" y="5323762"/>
              <a:ext cx="47496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업로드 후 관리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98419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FF6DA9-7FA6-AB04-B81B-158BE45C7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슬라이드 번호 개체 틀 19">
            <a:extLst>
              <a:ext uri="{FF2B5EF4-FFF2-40B4-BE49-F238E27FC236}">
                <a16:creationId xmlns:a16="http://schemas.microsoft.com/office/drawing/2014/main" id="{C2DA2F0B-2717-10D5-BFAB-14623773C142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55" name="Object 3">
            <a:extLst>
              <a:ext uri="{FF2B5EF4-FFF2-40B4-BE49-F238E27FC236}">
                <a16:creationId xmlns:a16="http://schemas.microsoft.com/office/drawing/2014/main" id="{18293B04-5F27-E5E3-D53C-59EC95D9A9BA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4BDB8B2-2AA3-F83F-0504-EA645D15673C}"/>
              </a:ext>
            </a:extLst>
          </p:cNvPr>
          <p:cNvSpPr txBox="1"/>
          <p:nvPr/>
        </p:nvSpPr>
        <p:spPr>
          <a:xfrm>
            <a:off x="549933" y="1125740"/>
            <a:ext cx="10888936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 err="1">
                <a:latin typeface="페이퍼로지 7 Bold" pitchFamily="2" charset="-127"/>
                <a:ea typeface="페이퍼로지 7 Bold" pitchFamily="2" charset="-127"/>
              </a:rPr>
              <a:t>우리의마케팅이</a:t>
            </a:r>
            <a:r>
              <a:rPr lang="ko-KR" altLang="en-US" sz="3200" dirty="0">
                <a:latin typeface="페이퍼로지 7 Bold" pitchFamily="2" charset="-127"/>
                <a:ea typeface="페이퍼로지 7 Bold" pitchFamily="2" charset="-127"/>
              </a:rPr>
              <a:t> </a:t>
            </a:r>
            <a:r>
              <a:rPr lang="ko-KR" altLang="en-US" sz="32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다르게 일하는 방식</a:t>
            </a:r>
          </a:p>
        </p:txBody>
      </p:sp>
      <p:sp>
        <p:nvSpPr>
          <p:cNvPr id="84" name="Object 3">
            <a:extLst>
              <a:ext uri="{FF2B5EF4-FFF2-40B4-BE49-F238E27FC236}">
                <a16:creationId xmlns:a16="http://schemas.microsoft.com/office/drawing/2014/main" id="{D5ABD60D-10A1-DF6E-96BE-DDDC718ABB76}"/>
              </a:ext>
            </a:extLst>
          </p:cNvPr>
          <p:cNvSpPr txBox="1"/>
          <p:nvPr/>
        </p:nvSpPr>
        <p:spPr>
          <a:xfrm>
            <a:off x="558799" y="466772"/>
            <a:ext cx="1422184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05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</a:t>
            </a:r>
            <a:r>
              <a:rPr lang="ko-KR" altLang="en-US" sz="11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우리마케팅의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장점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" name="Google Shape;92;p26">
            <a:extLst>
              <a:ext uri="{FF2B5EF4-FFF2-40B4-BE49-F238E27FC236}">
                <a16:creationId xmlns:a16="http://schemas.microsoft.com/office/drawing/2014/main" id="{199D0FE9-19BB-5A9D-CB56-C039A766C82D}"/>
              </a:ext>
            </a:extLst>
          </p:cNvPr>
          <p:cNvSpPr txBox="1"/>
          <p:nvPr/>
        </p:nvSpPr>
        <p:spPr>
          <a:xfrm>
            <a:off x="113060" y="1759244"/>
            <a:ext cx="11965880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 defTabSz="380985">
              <a:lnSpc>
                <a:spcPct val="100000"/>
              </a:lnSpc>
              <a:spcBef>
                <a:spcPts val="10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원장님들께서 가장 많이 말씀하시는 부분은 “기존에 맡겼던 대행사와 무엇이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다른지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잘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모르겠다”는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점입니다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6F390-D90C-23AB-6456-A4942389961A}"/>
              </a:ext>
            </a:extLst>
          </p:cNvPr>
          <p:cNvSpPr txBox="1"/>
          <p:nvPr/>
        </p:nvSpPr>
        <p:spPr>
          <a:xfrm>
            <a:off x="1401019" y="1998145"/>
            <a:ext cx="9389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그래서 저희는 타사를 비교하거나 폄하하기보다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,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실제로 어떤 방식으로 일하고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lang="ko-KR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어떤 기준으로 운영하는지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를 중심으로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설명드립니다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.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421874EF-DE1E-B60C-0BF9-5B076CB15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145450"/>
              </p:ext>
            </p:extLst>
          </p:nvPr>
        </p:nvGraphicFramePr>
        <p:xfrm>
          <a:off x="5244778" y="3307950"/>
          <a:ext cx="1757905" cy="3104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7905">
                  <a:extLst>
                    <a:ext uri="{9D8B030D-6E8A-4147-A177-3AD203B41FA5}">
                      <a16:colId xmlns:a16="http://schemas.microsoft.com/office/drawing/2014/main" val="3265894062"/>
                    </a:ext>
                  </a:extLst>
                </a:gridCol>
              </a:tblGrid>
              <a:tr h="6219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페이퍼로지 7 Bold" pitchFamily="2" charset="-127"/>
                          <a:ea typeface="페이퍼로지 7 Bold" pitchFamily="2" charset="-127"/>
                        </a:rPr>
                        <a:t>콘텐츠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71724"/>
                  </a:ext>
                </a:extLst>
              </a:tr>
              <a:tr h="6191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페이퍼로지 7 Bold" pitchFamily="2" charset="-127"/>
                          <a:ea typeface="페이퍼로지 7 Bold" pitchFamily="2" charset="-127"/>
                        </a:rPr>
                        <a:t>성과지표</a:t>
                      </a:r>
                      <a:endParaRPr lang="en-US" altLang="ko-KR" sz="1400" b="0" dirty="0">
                        <a:solidFill>
                          <a:schemeClr val="bg1"/>
                        </a:solidFill>
                        <a:latin typeface="페이퍼로지 7 Bold" pitchFamily="2" charset="-127"/>
                        <a:ea typeface="페이퍼로지 7 Bold" pitchFamily="2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856379"/>
                  </a:ext>
                </a:extLst>
              </a:tr>
              <a:tr h="6219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페이퍼로지 7 Bold" pitchFamily="2" charset="-127"/>
                          <a:ea typeface="페이퍼로지 7 Bold" pitchFamily="2" charset="-127"/>
                        </a:rPr>
                        <a:t>보고서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159211"/>
                  </a:ext>
                </a:extLst>
              </a:tr>
              <a:tr h="6191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페이퍼로지 7 Bold" pitchFamily="2" charset="-127"/>
                          <a:ea typeface="페이퍼로지 7 Bold" pitchFamily="2" charset="-127"/>
                        </a:rPr>
                        <a:t>담당운영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414532"/>
                  </a:ext>
                </a:extLst>
              </a:tr>
              <a:tr h="6219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페이퍼로지 7 Bold" pitchFamily="2" charset="-127"/>
                          <a:ea typeface="페이퍼로지 7 Bold" pitchFamily="2" charset="-127"/>
                        </a:rPr>
                        <a:t>전략수립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571062"/>
                  </a:ext>
                </a:extLst>
              </a:tr>
            </a:tbl>
          </a:graphicData>
        </a:graphic>
      </p:graphicFrame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EF1EF15A-1356-F145-C22B-24F11EB738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403600"/>
              </p:ext>
            </p:extLst>
          </p:nvPr>
        </p:nvGraphicFramePr>
        <p:xfrm>
          <a:off x="7002683" y="2656505"/>
          <a:ext cx="4204985" cy="3723288"/>
        </p:xfrm>
        <a:graphic>
          <a:graphicData uri="http://schemas.openxmlformats.org/drawingml/2006/table">
            <a:tbl>
              <a:tblPr firstRow="1" bandRow="1">
                <a:effectLst>
                  <a:outerShdw blurRad="190500" sx="102000" sy="102000" algn="ctr" rotWithShape="0">
                    <a:srgbClr val="187DFA">
                      <a:alpha val="23000"/>
                    </a:srgbClr>
                  </a:outerShdw>
                </a:effectLst>
                <a:tableStyleId>{5C22544A-7EE6-4342-B048-85BDC9FD1C3A}</a:tableStyleId>
              </a:tblPr>
              <a:tblGrid>
                <a:gridCol w="4204985">
                  <a:extLst>
                    <a:ext uri="{9D8B030D-6E8A-4147-A177-3AD203B41FA5}">
                      <a16:colId xmlns:a16="http://schemas.microsoft.com/office/drawing/2014/main" val="3265894062"/>
                    </a:ext>
                  </a:extLst>
                </a:gridCol>
              </a:tblGrid>
              <a:tr h="61913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err="1">
                          <a:solidFill>
                            <a:schemeClr val="bg1"/>
                          </a:solidFill>
                          <a:latin typeface="페이퍼로지 7 Bold" pitchFamily="2" charset="-127"/>
                          <a:ea typeface="페이퍼로지 7 Bold" pitchFamily="2" charset="-127"/>
                        </a:rPr>
                        <a:t>우리마케팅의</a:t>
                      </a:r>
                      <a:r>
                        <a:rPr lang="ko-KR" altLang="en-US" b="0" dirty="0">
                          <a:solidFill>
                            <a:schemeClr val="bg1"/>
                          </a:solidFill>
                          <a:latin typeface="페이퍼로지 7 Bold" pitchFamily="2" charset="-127"/>
                          <a:ea typeface="페이퍼로지 7 Bold" pitchFamily="2" charset="-127"/>
                        </a:rPr>
                        <a:t> 방식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187D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87D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87D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87D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222481"/>
                  </a:ext>
                </a:extLst>
              </a:tr>
              <a:tr h="6219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페이퍼로지 4 Regular" pitchFamily="2" charset="-127"/>
                          <a:ea typeface="페이퍼로지 4 Regular" pitchFamily="2" charset="-127"/>
                          <a:cs typeface="+mn-cs"/>
                        </a:rPr>
                        <a:t>병원별 인터뷰 기반 전용 원고</a:t>
                      </a:r>
                      <a:r>
                        <a:rPr kumimoji="0" lang="en-US" altLang="ko-K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페이퍼로지 4 Regular" pitchFamily="2" charset="-127"/>
                          <a:ea typeface="페이퍼로지 4 Regular" pitchFamily="2" charset="-127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페이퍼로지 4 Regular" pitchFamily="2" charset="-127"/>
                          <a:ea typeface="페이퍼로지 4 Regular" pitchFamily="2" charset="-127"/>
                          <a:cs typeface="+mn-cs"/>
                        </a:rPr>
                        <a:t>의료법 체크리스트</a:t>
                      </a:r>
                      <a:r>
                        <a:rPr kumimoji="0" lang="en-US" altLang="ko-K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페이퍼로지 4 Regular" pitchFamily="2" charset="-127"/>
                          <a:ea typeface="페이퍼로지 4 Regular" pitchFamily="2" charset="-127"/>
                          <a:cs typeface="+mn-cs"/>
                        </a:rPr>
                        <a:t>·</a:t>
                      </a:r>
                      <a:r>
                        <a:rPr kumimoji="0" lang="ko-KR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페이퍼로지 4 Regular" pitchFamily="2" charset="-127"/>
                          <a:ea typeface="페이퍼로지 4 Regular" pitchFamily="2" charset="-127"/>
                          <a:cs typeface="+mn-cs"/>
                        </a:rPr>
                        <a:t>내부 검수</a:t>
                      </a:r>
                      <a:r>
                        <a:rPr kumimoji="0" lang="en-US" altLang="ko-K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페이퍼로지 4 Regular" pitchFamily="2" charset="-127"/>
                          <a:ea typeface="페이퍼로지 4 Regular" pitchFamily="2" charset="-127"/>
                          <a:cs typeface="+mn-cs"/>
                        </a:rPr>
                        <a:t>·</a:t>
                      </a:r>
                      <a:r>
                        <a:rPr kumimoji="0" lang="ko-KR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페이퍼로지 4 Regular" pitchFamily="2" charset="-127"/>
                          <a:ea typeface="페이퍼로지 4 Regular" pitchFamily="2" charset="-127"/>
                          <a:cs typeface="+mn-cs"/>
                        </a:rPr>
                        <a:t>원장 최종 확인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187D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87D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71724"/>
                  </a:ext>
                </a:extLst>
              </a:tr>
              <a:tr h="61913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예약</a:t>
                      </a:r>
                      <a:r>
                        <a:rPr lang="en-US" altLang="ko-KR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·</a:t>
                      </a: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문의</a:t>
                      </a:r>
                      <a:r>
                        <a:rPr lang="en-US" altLang="ko-KR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·</a:t>
                      </a: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내원 기준 기여도 추적</a:t>
                      </a:r>
                      <a:r>
                        <a:rPr lang="en-US" altLang="ko-KR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, </a:t>
                      </a:r>
                    </a:p>
                    <a:p>
                      <a:pPr algn="ctr"/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불필요한 지표 제외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187D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87D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856379"/>
                  </a:ext>
                </a:extLst>
              </a:tr>
              <a:tr h="6219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페이퍼로지 4 Regular" pitchFamily="2" charset="-127"/>
                          <a:ea typeface="페이퍼로지 4 Regular" pitchFamily="2" charset="-127"/>
                          <a:cs typeface="+mn-cs"/>
                        </a:rPr>
                        <a:t>‘</a:t>
                      </a:r>
                      <a:r>
                        <a:rPr kumimoji="0" lang="ko-KR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페이퍼로지 4 Regular" pitchFamily="2" charset="-127"/>
                          <a:ea typeface="페이퍼로지 4 Regular" pitchFamily="2" charset="-127"/>
                          <a:cs typeface="+mn-cs"/>
                        </a:rPr>
                        <a:t>이번 달 실제 변화</a:t>
                      </a:r>
                      <a:r>
                        <a:rPr kumimoji="0" lang="en-US" altLang="ko-K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페이퍼로지 4 Regular" pitchFamily="2" charset="-127"/>
                          <a:ea typeface="페이퍼로지 4 Regular" pitchFamily="2" charset="-127"/>
                          <a:cs typeface="+mn-cs"/>
                        </a:rPr>
                        <a:t>' </a:t>
                      </a:r>
                      <a:r>
                        <a:rPr kumimoji="0" lang="ko-KR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페이퍼로지 4 Regular" pitchFamily="2" charset="-127"/>
                          <a:ea typeface="페이퍼로지 4 Regular" pitchFamily="2" charset="-127"/>
                          <a:cs typeface="+mn-cs"/>
                        </a:rPr>
                        <a:t>요약 후 상세 수치 제공</a:t>
                      </a:r>
                      <a:r>
                        <a:rPr kumimoji="0" lang="en-US" altLang="ko-K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페이퍼로지 4 Regular" pitchFamily="2" charset="-127"/>
                          <a:ea typeface="페이퍼로지 4 Regular" pitchFamily="2" charset="-127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페이퍼로지 4 Regular" pitchFamily="2" charset="-127"/>
                          <a:ea typeface="페이퍼로지 4 Regular" pitchFamily="2" charset="-127"/>
                          <a:cs typeface="+mn-cs"/>
                        </a:rPr>
                        <a:t>필요 시 직접 설명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187D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87D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159211"/>
                  </a:ext>
                </a:extLst>
              </a:tr>
              <a:tr h="619132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1</a:t>
                      </a: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병원 </a:t>
                      </a:r>
                      <a:r>
                        <a:rPr lang="en-US" altLang="ko-KR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1</a:t>
                      </a: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전담 매니저 원칙</a:t>
                      </a:r>
                      <a:r>
                        <a:rPr lang="en-US" altLang="ko-KR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, </a:t>
                      </a:r>
                    </a:p>
                    <a:p>
                      <a:pPr algn="ctr"/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변경 시 사전 공유</a:t>
                      </a:r>
                      <a:r>
                        <a:rPr lang="en-US" altLang="ko-KR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·</a:t>
                      </a: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인수인계 미팅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187D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87D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414532"/>
                  </a:ext>
                </a:extLst>
              </a:tr>
              <a:tr h="621964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상권</a:t>
                      </a:r>
                      <a:r>
                        <a:rPr lang="en-US" altLang="ko-KR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·</a:t>
                      </a: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경쟁</a:t>
                      </a:r>
                      <a:r>
                        <a:rPr lang="en-US" altLang="ko-KR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·</a:t>
                      </a: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진료 과목</a:t>
                      </a:r>
                      <a:r>
                        <a:rPr lang="en-US" altLang="ko-KR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·</a:t>
                      </a: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병원 상황 먼저 진단</a:t>
                      </a:r>
                      <a:r>
                        <a:rPr lang="en-US" altLang="ko-KR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, </a:t>
                      </a:r>
                    </a:p>
                    <a:p>
                      <a:pPr algn="ctr"/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단계별</a:t>
                      </a:r>
                      <a:r>
                        <a:rPr lang="en-US" altLang="ko-KR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·</a:t>
                      </a: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현실적 플랜 제안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187D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87D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87D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571062"/>
                  </a:ext>
                </a:extLst>
              </a:tr>
            </a:tbl>
          </a:graphicData>
        </a:graphic>
      </p:graphicFrame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E1CE979E-B2AB-9727-4AB2-5E6DD24F4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915818"/>
              </p:ext>
            </p:extLst>
          </p:nvPr>
        </p:nvGraphicFramePr>
        <p:xfrm>
          <a:off x="1039792" y="2675852"/>
          <a:ext cx="4204985" cy="3723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4985">
                  <a:extLst>
                    <a:ext uri="{9D8B030D-6E8A-4147-A177-3AD203B41FA5}">
                      <a16:colId xmlns:a16="http://schemas.microsoft.com/office/drawing/2014/main" val="3265894062"/>
                    </a:ext>
                  </a:extLst>
                </a:gridCol>
              </a:tblGrid>
              <a:tr h="61913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>
                          <a:solidFill>
                            <a:schemeClr val="bg1"/>
                          </a:solidFill>
                          <a:latin typeface="페이퍼로지 7 Bold" pitchFamily="2" charset="-127"/>
                          <a:ea typeface="페이퍼로지 7 Bold" pitchFamily="2" charset="-127"/>
                        </a:rPr>
                        <a:t>일반적인 방식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222481"/>
                  </a:ext>
                </a:extLst>
              </a:tr>
              <a:tr h="6219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여러 병원에 비슷한 글 재사용</a:t>
                      </a:r>
                      <a:r>
                        <a:rPr lang="en-US" altLang="ko-KR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의료법 검수 불명확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71724"/>
                  </a:ext>
                </a:extLst>
              </a:tr>
              <a:tr h="6191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err="1">
                          <a:latin typeface="페이퍼로지 4 Regular" pitchFamily="2" charset="-127"/>
                          <a:ea typeface="페이퍼로지 4 Regular" pitchFamily="2" charset="-127"/>
                        </a:rPr>
                        <a:t>노출수</a:t>
                      </a:r>
                      <a:r>
                        <a:rPr lang="en-US" altLang="ko-KR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·</a:t>
                      </a:r>
                      <a:r>
                        <a:rPr lang="ko-KR" altLang="en-US" sz="1400" dirty="0" err="1">
                          <a:latin typeface="페이퍼로지 4 Regular" pitchFamily="2" charset="-127"/>
                          <a:ea typeface="페이퍼로지 4 Regular" pitchFamily="2" charset="-127"/>
                        </a:rPr>
                        <a:t>클릭수</a:t>
                      </a: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 등 </a:t>
                      </a:r>
                      <a:r>
                        <a:rPr lang="ko-KR" altLang="en-US" sz="1400" dirty="0" err="1">
                          <a:latin typeface="페이퍼로지 4 Regular" pitchFamily="2" charset="-127"/>
                          <a:ea typeface="페이퍼로지 4 Regular" pitchFamily="2" charset="-127"/>
                        </a:rPr>
                        <a:t>겉지표</a:t>
                      </a: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 중심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856379"/>
                  </a:ext>
                </a:extLst>
              </a:tr>
              <a:tr h="6219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광고 화면 캡처 위주</a:t>
                      </a:r>
                      <a:r>
                        <a:rPr lang="en-US" altLang="ko-KR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전문 용어 많아 이해 어려움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159211"/>
                  </a:ext>
                </a:extLst>
              </a:tr>
              <a:tr h="6191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담당자 잦은 변경</a:t>
                      </a:r>
                      <a:r>
                        <a:rPr lang="en-US" altLang="ko-KR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, </a:t>
                      </a: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책임 주체 불명확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414532"/>
                  </a:ext>
                </a:extLst>
              </a:tr>
              <a:tr h="6219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템플릿</a:t>
                      </a:r>
                      <a:r>
                        <a:rPr lang="en-US" altLang="ko-KR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·</a:t>
                      </a: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패키지 위주 제안</a:t>
                      </a:r>
                      <a:r>
                        <a:rPr lang="en-US" altLang="ko-KR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지역</a:t>
                      </a:r>
                      <a:r>
                        <a:rPr lang="en-US" altLang="ko-KR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·</a:t>
                      </a:r>
                      <a:r>
                        <a:rPr lang="ko-KR" altLang="en-US" sz="1400" dirty="0">
                          <a:latin typeface="페이퍼로지 4 Regular" pitchFamily="2" charset="-127"/>
                          <a:ea typeface="페이퍼로지 4 Regular" pitchFamily="2" charset="-127"/>
                        </a:rPr>
                        <a:t>상황 반영 부족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571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21318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2A6D77-457C-A098-690B-67454635B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: Rounded Corners 5">
            <a:extLst>
              <a:ext uri="{FF2B5EF4-FFF2-40B4-BE49-F238E27FC236}">
                <a16:creationId xmlns:a16="http://schemas.microsoft.com/office/drawing/2014/main" id="{81F20C90-7D29-B2CB-689D-F4000F1D490A}"/>
              </a:ext>
            </a:extLst>
          </p:cNvPr>
          <p:cNvSpPr/>
          <p:nvPr/>
        </p:nvSpPr>
        <p:spPr>
          <a:xfrm rot="10800000">
            <a:off x="6318778" y="597725"/>
            <a:ext cx="5290630" cy="3592310"/>
          </a:xfrm>
          <a:prstGeom prst="roundRect">
            <a:avLst>
              <a:gd name="adj" fmla="val 569"/>
            </a:avLst>
          </a:prstGeom>
          <a:gradFill>
            <a:gsLst>
              <a:gs pos="100000">
                <a:srgbClr val="E8F2FE"/>
              </a:gs>
              <a:gs pos="32000">
                <a:srgbClr val="E8F2FE">
                  <a:alpha val="0"/>
                </a:srgb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84456E8-655D-E3B5-CFBB-B54A31D4FF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7842" y="4190035"/>
            <a:ext cx="10961566" cy="2231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60400" sx="90000" sy="90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32404D"/>
              </a:solidFill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17" name="사각형: 둥근 위쪽 모서리 16">
            <a:extLst>
              <a:ext uri="{FF2B5EF4-FFF2-40B4-BE49-F238E27FC236}">
                <a16:creationId xmlns:a16="http://schemas.microsoft.com/office/drawing/2014/main" id="{2088C37C-9B2E-24AB-BA2C-B9066D880FEE}"/>
              </a:ext>
            </a:extLst>
          </p:cNvPr>
          <p:cNvSpPr/>
          <p:nvPr/>
        </p:nvSpPr>
        <p:spPr>
          <a:xfrm rot="5400000">
            <a:off x="1751960" y="3309689"/>
            <a:ext cx="435759" cy="264399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87D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Google Shape;83;p25">
            <a:extLst>
              <a:ext uri="{FF2B5EF4-FFF2-40B4-BE49-F238E27FC236}">
                <a16:creationId xmlns:a16="http://schemas.microsoft.com/office/drawing/2014/main" id="{FE12DB27-F708-735C-174E-AB90288DBD28}"/>
              </a:ext>
            </a:extLst>
          </p:cNvPr>
          <p:cNvSpPr txBox="1"/>
          <p:nvPr/>
        </p:nvSpPr>
        <p:spPr>
          <a:xfrm>
            <a:off x="641171" y="597725"/>
            <a:ext cx="9776044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24358"/>
              </a:lnSpc>
              <a:defRPr sz="3900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32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당신의 광고비가 </a:t>
            </a:r>
            <a:endParaRPr lang="en-US" altLang="ko-KR" sz="3200" dirty="0">
              <a:solidFill>
                <a:srgbClr val="187DFA"/>
              </a:solidFill>
              <a:latin typeface="페이퍼로지 7 Bold" pitchFamily="2" charset="-127"/>
              <a:ea typeface="페이퍼로지 7 Bold" pitchFamily="2" charset="-127"/>
            </a:endParaRPr>
          </a:p>
          <a:p>
            <a:pPr>
              <a:lnSpc>
                <a:spcPct val="100000"/>
              </a:lnSpc>
            </a:pPr>
            <a:r>
              <a:rPr lang="en-US" altLang="ko-KR" sz="32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100%</a:t>
            </a:r>
            <a:r>
              <a:rPr lang="ko-KR" altLang="en-US" sz="32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매출로 돌아오는 경험</a:t>
            </a:r>
            <a:r>
              <a:rPr lang="en-US" altLang="ko-KR" sz="32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,</a:t>
            </a:r>
          </a:p>
        </p:txBody>
      </p:sp>
      <p:sp>
        <p:nvSpPr>
          <p:cNvPr id="11" name="Google Shape;83;p25">
            <a:extLst>
              <a:ext uri="{FF2B5EF4-FFF2-40B4-BE49-F238E27FC236}">
                <a16:creationId xmlns:a16="http://schemas.microsoft.com/office/drawing/2014/main" id="{BA706F4C-4CF9-0BF7-F279-3251AD0C9C66}"/>
              </a:ext>
            </a:extLst>
          </p:cNvPr>
          <p:cNvSpPr txBox="1"/>
          <p:nvPr/>
        </p:nvSpPr>
        <p:spPr>
          <a:xfrm>
            <a:off x="641171" y="1718683"/>
            <a:ext cx="9776044" cy="541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24358"/>
              </a:lnSpc>
              <a:defRPr sz="3900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r>
              <a:rPr lang="ko-KR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7 Bold" pitchFamily="2" charset="-127"/>
                <a:ea typeface="페이퍼로지 7 Bold" pitchFamily="2" charset="-127"/>
              </a:rPr>
              <a:t>지금 바로 시작하세요</a:t>
            </a:r>
          </a:p>
        </p:txBody>
      </p:sp>
      <p:sp>
        <p:nvSpPr>
          <p:cNvPr id="12" name="Google Shape;199;p31">
            <a:extLst>
              <a:ext uri="{FF2B5EF4-FFF2-40B4-BE49-F238E27FC236}">
                <a16:creationId xmlns:a16="http://schemas.microsoft.com/office/drawing/2014/main" id="{54F1F16D-4E76-D2F1-16FF-5A0A1DB08DF2}"/>
              </a:ext>
            </a:extLst>
          </p:cNvPr>
          <p:cNvSpPr txBox="1"/>
          <p:nvPr/>
        </p:nvSpPr>
        <p:spPr>
          <a:xfrm>
            <a:off x="647841" y="2580931"/>
            <a:ext cx="4340720" cy="1264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마케팅에 대한 고민은 저희에게 맡기시고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원장님과 의료진은 </a:t>
            </a:r>
            <a:r>
              <a:rPr lang="ko-KR" altLang="en-US" sz="1400" dirty="0">
                <a:latin typeface="페이퍼로지 7 Bold" pitchFamily="2" charset="-127"/>
                <a:ea typeface="페이퍼로지 7 Bold" pitchFamily="2" charset="-127"/>
              </a:rPr>
              <a:t>환자 진료와 병원 운영에 더욱 집중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하실 수 있도록 돕겠습니다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.</a:t>
            </a:r>
          </a:p>
          <a:p>
            <a:pPr>
              <a:lnSpc>
                <a:spcPct val="12000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환자가 끊이지 않는 병원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endParaRPr lang="en-US" altLang="ko-KR" sz="1400" dirty="0">
              <a:solidFill>
                <a:srgbClr val="187DFA"/>
              </a:solidFill>
              <a:latin typeface="페이퍼로지 4 Regular" pitchFamily="2" charset="-127"/>
              <a:ea typeface="페이퍼로지 4 Regular" pitchFamily="2" charset="-127"/>
            </a:endParaRPr>
          </a:p>
          <a:p>
            <a:pPr>
              <a:lnSpc>
                <a:spcPct val="12000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en-US" altLang="ko-KR" sz="14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'</a:t>
            </a:r>
            <a:r>
              <a:rPr lang="ko-KR" altLang="en-US" sz="1400" dirty="0" err="1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우리의마케팅</a:t>
            </a:r>
            <a:r>
              <a:rPr lang="en-US" altLang="ko-KR" sz="14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'</a:t>
            </a:r>
            <a:r>
              <a:rPr lang="ko-KR" altLang="en-US" sz="14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이 확실하게 </a:t>
            </a:r>
            <a:r>
              <a:rPr lang="ko-KR" altLang="en-US" sz="1400" dirty="0" err="1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뒷단을</a:t>
            </a:r>
            <a:r>
              <a:rPr lang="ko-KR" altLang="en-US" sz="14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 책임지겠습니다</a:t>
            </a:r>
            <a:r>
              <a:rPr lang="en-US" altLang="ko-KR" sz="14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.</a:t>
            </a:r>
          </a:p>
          <a:p>
            <a:pPr>
              <a:lnSpc>
                <a:spcPct val="12000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endParaRPr lang="en-US" altLang="ko-KR" sz="1400" dirty="0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16" name="Google Shape;452;p40">
            <a:extLst>
              <a:ext uri="{FF2B5EF4-FFF2-40B4-BE49-F238E27FC236}">
                <a16:creationId xmlns:a16="http://schemas.microsoft.com/office/drawing/2014/main" id="{85C18326-9803-70DC-5537-E432DEC25027}"/>
              </a:ext>
            </a:extLst>
          </p:cNvPr>
          <p:cNvSpPr txBox="1"/>
          <p:nvPr/>
        </p:nvSpPr>
        <p:spPr>
          <a:xfrm>
            <a:off x="1005388" y="4493360"/>
            <a:ext cx="7963524" cy="263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23076"/>
              </a:lnSpc>
              <a:defRPr sz="1900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160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무료 마케팅 진단 안내</a:t>
            </a:r>
            <a:endParaRPr lang="en-US" sz="1600" dirty="0">
              <a:solidFill>
                <a:schemeClr val="bg1"/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43B7B5E4-DF2F-C40D-F76D-5A3AB00E187A}"/>
              </a:ext>
            </a:extLst>
          </p:cNvPr>
          <p:cNvGrpSpPr/>
          <p:nvPr/>
        </p:nvGrpSpPr>
        <p:grpSpPr>
          <a:xfrm>
            <a:off x="795182" y="5121865"/>
            <a:ext cx="4235619" cy="1011745"/>
            <a:chOff x="1005388" y="5010588"/>
            <a:chExt cx="4235619" cy="1011745"/>
          </a:xfrm>
        </p:grpSpPr>
        <p:sp>
          <p:nvSpPr>
            <p:cNvPr id="18" name="순서도: 연결자 17">
              <a:extLst>
                <a:ext uri="{FF2B5EF4-FFF2-40B4-BE49-F238E27FC236}">
                  <a16:creationId xmlns:a16="http://schemas.microsoft.com/office/drawing/2014/main" id="{5EA0527B-D03E-DDE3-332B-0E658D011462}"/>
                </a:ext>
              </a:extLst>
            </p:cNvPr>
            <p:cNvSpPr/>
            <p:nvPr/>
          </p:nvSpPr>
          <p:spPr>
            <a:xfrm>
              <a:off x="1005388" y="5076402"/>
              <a:ext cx="945931" cy="945931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187DF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Google Shape;590;p45">
              <a:extLst>
                <a:ext uri="{FF2B5EF4-FFF2-40B4-BE49-F238E27FC236}">
                  <a16:creationId xmlns:a16="http://schemas.microsoft.com/office/drawing/2014/main" id="{A586CA29-6FE8-68D5-9415-3A0D22CF6A67}"/>
                </a:ext>
              </a:extLst>
            </p:cNvPr>
            <p:cNvSpPr txBox="1"/>
            <p:nvPr/>
          </p:nvSpPr>
          <p:spPr>
            <a:xfrm>
              <a:off x="2096961" y="5222192"/>
              <a:ext cx="2067423" cy="2747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r>
                <a:rPr sz="1600" dirty="0" err="1">
                  <a:latin typeface="페이퍼로지 7 Bold" pitchFamily="2" charset="-127"/>
                  <a:ea typeface="페이퍼로지 7 Bold" pitchFamily="2" charset="-127"/>
                </a:rPr>
                <a:t>문의</a:t>
              </a:r>
              <a:r>
                <a:rPr sz="1600" dirty="0">
                  <a:latin typeface="페이퍼로지 7 Bold" pitchFamily="2" charset="-127"/>
                  <a:ea typeface="페이퍼로지 7 Bold" pitchFamily="2" charset="-127"/>
                </a:rPr>
                <a:t> </a:t>
              </a:r>
              <a:r>
                <a:rPr sz="1600" dirty="0" err="1">
                  <a:latin typeface="페이퍼로지 7 Bold" pitchFamily="2" charset="-127"/>
                  <a:ea typeface="페이퍼로지 7 Bold" pitchFamily="2" charset="-127"/>
                </a:rPr>
                <a:t>전화</a:t>
              </a:r>
              <a:endParaRPr sz="1600" dirty="0"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20" name="Google Shape;591;p45">
              <a:extLst>
                <a:ext uri="{FF2B5EF4-FFF2-40B4-BE49-F238E27FC236}">
                  <a16:creationId xmlns:a16="http://schemas.microsoft.com/office/drawing/2014/main" id="{C78E7650-028E-5C33-595E-61AFF17EA869}"/>
                </a:ext>
              </a:extLst>
            </p:cNvPr>
            <p:cNvSpPr txBox="1"/>
            <p:nvPr/>
          </p:nvSpPr>
          <p:spPr>
            <a:xfrm>
              <a:off x="2096961" y="5488809"/>
              <a:ext cx="3144046" cy="2968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61290"/>
                </a:lnSpc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rPr sz="1400" dirty="0">
                  <a:latin typeface="페이퍼로지 4 Regular" pitchFamily="2" charset="-127"/>
                  <a:ea typeface="페이퍼로지 4 Regular" pitchFamily="2" charset="-127"/>
                </a:rPr>
                <a:t>010-9464-3377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528B0B60-74E4-6B01-30F4-BFA773F9B107}"/>
                </a:ext>
              </a:extLst>
            </p:cNvPr>
            <p:cNvCxnSpPr/>
            <p:nvPr/>
          </p:nvCxnSpPr>
          <p:spPr>
            <a:xfrm>
              <a:off x="4164384" y="5010588"/>
              <a:ext cx="0" cy="956442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D40DBC08-1893-6246-EA23-D1EE3BA972E2}"/>
              </a:ext>
            </a:extLst>
          </p:cNvPr>
          <p:cNvGrpSpPr/>
          <p:nvPr/>
        </p:nvGrpSpPr>
        <p:grpSpPr>
          <a:xfrm>
            <a:off x="4307021" y="5121865"/>
            <a:ext cx="4246129" cy="1011745"/>
            <a:chOff x="1005388" y="5010588"/>
            <a:chExt cx="4246129" cy="1011745"/>
          </a:xfrm>
        </p:grpSpPr>
        <p:sp>
          <p:nvSpPr>
            <p:cNvPr id="25" name="순서도: 연결자 24">
              <a:extLst>
                <a:ext uri="{FF2B5EF4-FFF2-40B4-BE49-F238E27FC236}">
                  <a16:creationId xmlns:a16="http://schemas.microsoft.com/office/drawing/2014/main" id="{CDE6E5DF-3083-360D-359E-F5FA22C888FD}"/>
                </a:ext>
              </a:extLst>
            </p:cNvPr>
            <p:cNvSpPr/>
            <p:nvPr/>
          </p:nvSpPr>
          <p:spPr>
            <a:xfrm>
              <a:off x="1005388" y="5076402"/>
              <a:ext cx="945931" cy="945931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187DF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26" name="Google Shape;590;p45">
              <a:extLst>
                <a:ext uri="{FF2B5EF4-FFF2-40B4-BE49-F238E27FC236}">
                  <a16:creationId xmlns:a16="http://schemas.microsoft.com/office/drawing/2014/main" id="{91788540-458E-09AB-C770-BCDC5A2155DE}"/>
                </a:ext>
              </a:extLst>
            </p:cNvPr>
            <p:cNvSpPr txBox="1"/>
            <p:nvPr/>
          </p:nvSpPr>
          <p:spPr>
            <a:xfrm>
              <a:off x="2107471" y="5222192"/>
              <a:ext cx="2067423" cy="2747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r>
                <a:rPr lang="ko-KR" altLang="en-US" sz="1600" dirty="0">
                  <a:latin typeface="페이퍼로지 7 Bold" pitchFamily="2" charset="-127"/>
                  <a:ea typeface="페이퍼로지 7 Bold" pitchFamily="2" charset="-127"/>
                </a:rPr>
                <a:t>이메일</a:t>
              </a:r>
              <a:endParaRPr sz="1600" dirty="0"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27" name="Google Shape;591;p45">
              <a:extLst>
                <a:ext uri="{FF2B5EF4-FFF2-40B4-BE49-F238E27FC236}">
                  <a16:creationId xmlns:a16="http://schemas.microsoft.com/office/drawing/2014/main" id="{EA56BF9B-DCFC-6AB1-C58D-EFA4A6439EE9}"/>
                </a:ext>
              </a:extLst>
            </p:cNvPr>
            <p:cNvSpPr txBox="1"/>
            <p:nvPr/>
          </p:nvSpPr>
          <p:spPr>
            <a:xfrm>
              <a:off x="2107471" y="5488809"/>
              <a:ext cx="3144046" cy="2968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61290"/>
                </a:lnSpc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rPr lang="en-US" altLang="ko-KR" sz="1400" dirty="0">
                  <a:latin typeface="페이퍼로지 4 Regular" pitchFamily="2" charset="-127"/>
                  <a:ea typeface="페이퍼로지 4 Regular" pitchFamily="2" charset="-127"/>
                </a:rPr>
                <a:t>our_marketing@naver.com</a:t>
              </a:r>
            </a:p>
          </p:txBody>
        </p: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ACCEB96F-3AA4-8114-8909-B0E1A7DE94A5}"/>
                </a:ext>
              </a:extLst>
            </p:cNvPr>
            <p:cNvCxnSpPr/>
            <p:nvPr/>
          </p:nvCxnSpPr>
          <p:spPr>
            <a:xfrm>
              <a:off x="4929352" y="5010588"/>
              <a:ext cx="0" cy="956442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58E71F42-FC9C-9558-A984-1A49A552FAD4}"/>
              </a:ext>
            </a:extLst>
          </p:cNvPr>
          <p:cNvGrpSpPr/>
          <p:nvPr/>
        </p:nvGrpSpPr>
        <p:grpSpPr>
          <a:xfrm>
            <a:off x="8604847" y="5187679"/>
            <a:ext cx="4225109" cy="945931"/>
            <a:chOff x="1005388" y="5076402"/>
            <a:chExt cx="4225109" cy="945931"/>
          </a:xfrm>
        </p:grpSpPr>
        <p:sp>
          <p:nvSpPr>
            <p:cNvPr id="30" name="순서도: 연결자 29">
              <a:extLst>
                <a:ext uri="{FF2B5EF4-FFF2-40B4-BE49-F238E27FC236}">
                  <a16:creationId xmlns:a16="http://schemas.microsoft.com/office/drawing/2014/main" id="{CBDC308C-F774-72A9-FF04-265F896042CD}"/>
                </a:ext>
              </a:extLst>
            </p:cNvPr>
            <p:cNvSpPr/>
            <p:nvPr/>
          </p:nvSpPr>
          <p:spPr>
            <a:xfrm>
              <a:off x="1005388" y="5076402"/>
              <a:ext cx="945931" cy="945931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187DF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31" name="Google Shape;590;p45">
              <a:extLst>
                <a:ext uri="{FF2B5EF4-FFF2-40B4-BE49-F238E27FC236}">
                  <a16:creationId xmlns:a16="http://schemas.microsoft.com/office/drawing/2014/main" id="{CB01A2F4-CAC6-D5DD-4ECB-033258E497CA}"/>
                </a:ext>
              </a:extLst>
            </p:cNvPr>
            <p:cNvSpPr txBox="1"/>
            <p:nvPr/>
          </p:nvSpPr>
          <p:spPr>
            <a:xfrm>
              <a:off x="2086451" y="5222192"/>
              <a:ext cx="2067423" cy="2747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r>
                <a:rPr lang="ko-KR" altLang="en-US" sz="1600" dirty="0">
                  <a:latin typeface="페이퍼로지 7 Bold" pitchFamily="2" charset="-127"/>
                  <a:ea typeface="페이퍼로지 7 Bold" pitchFamily="2" charset="-127"/>
                </a:rPr>
                <a:t>홈페이지</a:t>
              </a:r>
            </a:p>
          </p:txBody>
        </p:sp>
        <p:sp>
          <p:nvSpPr>
            <p:cNvPr id="32" name="Google Shape;591;p45">
              <a:extLst>
                <a:ext uri="{FF2B5EF4-FFF2-40B4-BE49-F238E27FC236}">
                  <a16:creationId xmlns:a16="http://schemas.microsoft.com/office/drawing/2014/main" id="{EB73A504-A88B-F3A0-4D49-658A71125075}"/>
                </a:ext>
              </a:extLst>
            </p:cNvPr>
            <p:cNvSpPr txBox="1"/>
            <p:nvPr/>
          </p:nvSpPr>
          <p:spPr>
            <a:xfrm>
              <a:off x="2086451" y="5488809"/>
              <a:ext cx="3144046" cy="2968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61290"/>
                </a:lnSpc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rPr lang="en-US" altLang="ko-KR" sz="1400" dirty="0">
                  <a:latin typeface="페이퍼로지 4 Regular" pitchFamily="2" charset="-127"/>
                  <a:ea typeface="페이퍼로지 4 Regular" pitchFamily="2" charset="-127"/>
                </a:rPr>
                <a:t>ourmarketing.net</a:t>
              </a:r>
            </a:p>
          </p:txBody>
        </p:sp>
      </p:grpSp>
      <p:sp>
        <p:nvSpPr>
          <p:cNvPr id="36" name="Google Shape;199;p31">
            <a:extLst>
              <a:ext uri="{FF2B5EF4-FFF2-40B4-BE49-F238E27FC236}">
                <a16:creationId xmlns:a16="http://schemas.microsoft.com/office/drawing/2014/main" id="{7CF844FD-C6F2-DDE4-B725-49400109BB1F}"/>
              </a:ext>
            </a:extLst>
          </p:cNvPr>
          <p:cNvSpPr txBox="1"/>
          <p:nvPr/>
        </p:nvSpPr>
        <p:spPr>
          <a:xfrm>
            <a:off x="3563878" y="4531911"/>
            <a:ext cx="8852192" cy="230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진단 과정에서 발생하는 비용은 없습니다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. 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진단 결과를 보신 뒤 다음 단계를 논의하셔도 충분합니다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.</a:t>
            </a:r>
          </a:p>
        </p:txBody>
      </p:sp>
      <p:pic>
        <p:nvPicPr>
          <p:cNvPr id="37" name="Google Shape;611;p46" descr="Google Shape;611;p46">
            <a:extLst>
              <a:ext uri="{FF2B5EF4-FFF2-40B4-BE49-F238E27FC236}">
                <a16:creationId xmlns:a16="http://schemas.microsoft.com/office/drawing/2014/main" id="{DF1C2EA8-065C-1B66-D119-012A612E8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769" y="1319333"/>
            <a:ext cx="4471033" cy="225388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Google Shape;612;p46">
            <a:extLst>
              <a:ext uri="{FF2B5EF4-FFF2-40B4-BE49-F238E27FC236}">
                <a16:creationId xmlns:a16="http://schemas.microsoft.com/office/drawing/2014/main" id="{4AA12D88-F7C9-5605-6BC4-F7DA61021D61}"/>
              </a:ext>
            </a:extLst>
          </p:cNvPr>
          <p:cNvSpPr txBox="1"/>
          <p:nvPr/>
        </p:nvSpPr>
        <p:spPr>
          <a:xfrm>
            <a:off x="7098203" y="749491"/>
            <a:ext cx="11050193" cy="303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65384"/>
              </a:lnSpc>
              <a:defRPr sz="1300">
                <a:solidFill>
                  <a:srgbClr val="808080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l"/>
            <a:r>
              <a:rPr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우리의마케팅</a:t>
            </a:r>
            <a:r>
              <a:rPr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협력사의</a:t>
            </a:r>
            <a:r>
              <a:rPr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평균</a:t>
            </a:r>
            <a:r>
              <a:rPr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성장률</a:t>
            </a:r>
            <a:r>
              <a:rPr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(</a:t>
            </a:r>
            <a:r>
              <a:rPr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신환</a:t>
            </a:r>
            <a:r>
              <a:rPr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유입</a:t>
            </a:r>
            <a:r>
              <a:rPr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기준</a:t>
            </a:r>
            <a:r>
              <a:rPr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)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3DF7BE9-BF12-CAA8-6B57-D9E8F9AB6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047" y="5445090"/>
            <a:ext cx="411530" cy="412112"/>
          </a:xfrm>
          <a:prstGeom prst="rect">
            <a:avLst/>
          </a:prstGeom>
        </p:spPr>
      </p:pic>
      <p:pic>
        <p:nvPicPr>
          <p:cNvPr id="21" name="그래픽 20" descr="수신기 단색으로 채워진">
            <a:extLst>
              <a:ext uri="{FF2B5EF4-FFF2-40B4-BE49-F238E27FC236}">
                <a16:creationId xmlns:a16="http://schemas.microsoft.com/office/drawing/2014/main" id="{C11307C8-B06D-94F7-2C66-038776962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8271" y="5393332"/>
            <a:ext cx="534623" cy="534623"/>
          </a:xfrm>
          <a:prstGeom prst="rect">
            <a:avLst/>
          </a:prstGeom>
        </p:spPr>
      </p:pic>
      <p:pic>
        <p:nvPicPr>
          <p:cNvPr id="34" name="그래픽 33" descr="말풍선 단색으로 채워진">
            <a:extLst>
              <a:ext uri="{FF2B5EF4-FFF2-40B4-BE49-F238E27FC236}">
                <a16:creationId xmlns:a16="http://schemas.microsoft.com/office/drawing/2014/main" id="{7E674517-188B-6AA3-AED3-C566A60EE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55821" y="5338529"/>
            <a:ext cx="644228" cy="64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4030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2881B1-B232-C49A-4902-7DFE5D42E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F0595A43-45AD-DF20-20E1-E950F0DFBD36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01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서비스 배경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05555FD5-1853-429D-1821-6C7A91837C63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21B8A3-7A35-7973-4235-853496DAE058}"/>
              </a:ext>
            </a:extLst>
          </p:cNvPr>
          <p:cNvSpPr txBox="1"/>
          <p:nvPr/>
        </p:nvSpPr>
        <p:spPr>
          <a:xfrm>
            <a:off x="549933" y="1125740"/>
            <a:ext cx="10888936" cy="1074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지금 하고 있는 마케팅</a:t>
            </a:r>
            <a:r>
              <a:rPr lang="en-US" altLang="ko-KR" sz="3200" dirty="0">
                <a:latin typeface="페이퍼로지 5 Medium" pitchFamily="2" charset="-127"/>
                <a:ea typeface="페이퍼로지 5 Medium" pitchFamily="2" charset="-127"/>
              </a:rPr>
              <a:t>, </a:t>
            </a:r>
            <a:r>
              <a:rPr lang="ko-KR" altLang="en-US" sz="32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정말 효과가 있습니까</a:t>
            </a:r>
            <a:r>
              <a:rPr lang="en-US" altLang="ko-KR" sz="32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?</a:t>
            </a:r>
          </a:p>
          <a:p>
            <a:pPr algn="ctr">
              <a:lnSpc>
                <a:spcPct val="110000"/>
              </a:lnSpc>
            </a:pPr>
            <a:endParaRPr kumimoji="1" lang="ko-Kore-KR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44A5414-4330-FE0F-C06B-6710FBF00862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8" name="Google Shape;92;p26">
            <a:extLst>
              <a:ext uri="{FF2B5EF4-FFF2-40B4-BE49-F238E27FC236}">
                <a16:creationId xmlns:a16="http://schemas.microsoft.com/office/drawing/2014/main" id="{B58C55F8-C9DC-A588-468F-065357B58DE1}"/>
              </a:ext>
            </a:extLst>
          </p:cNvPr>
          <p:cNvSpPr txBox="1"/>
          <p:nvPr/>
        </p:nvSpPr>
        <p:spPr>
          <a:xfrm>
            <a:off x="-527011" y="1770819"/>
            <a:ext cx="13042824" cy="48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상위노출 보장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", "</a:t>
            </a: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블로그 대량 배포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"</a:t>
            </a: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와 같은 말들 때문에 마케팅을 시작하셨지만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4 Regular" pitchFamily="2" charset="-127"/>
                <a:ea typeface="페이퍼로지 4 Regular" pitchFamily="2" charset="-127"/>
              </a:rPr>
              <a:t>, 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페이퍼로지 4 Regular" pitchFamily="2" charset="-127"/>
              <a:ea typeface="페이퍼로지 4 Regular" pitchFamily="2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7 Bold" pitchFamily="2" charset="-127"/>
                <a:ea typeface="페이퍼로지 7 Bold" pitchFamily="2" charset="-127"/>
              </a:rPr>
              <a:t>실제 예약과 내원으로 이어지는지 확신이 서지 않는 경우가 많습니다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페이퍼로지 7 Bold" pitchFamily="2" charset="-127"/>
                <a:ea typeface="페이퍼로지 7 Bold" pitchFamily="2" charset="-127"/>
              </a:rPr>
              <a:t>.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29" name="Google Shape;102;p26">
            <a:extLst>
              <a:ext uri="{FF2B5EF4-FFF2-40B4-BE49-F238E27FC236}">
                <a16:creationId xmlns:a16="http://schemas.microsoft.com/office/drawing/2014/main" id="{893AA122-1411-BB7F-C400-AAD802219585}"/>
              </a:ext>
            </a:extLst>
          </p:cNvPr>
          <p:cNvSpPr txBox="1"/>
          <p:nvPr/>
        </p:nvSpPr>
        <p:spPr>
          <a:xfrm>
            <a:off x="682875" y="6075179"/>
            <a:ext cx="10869020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>
              <a:lnSpc>
                <a:spcPct val="162962"/>
              </a:lnSpc>
              <a:defRPr sz="13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600" dirty="0">
                <a:latin typeface="페이퍼로지 4 Regular" pitchFamily="2" charset="-127"/>
                <a:ea typeface="페이퍼로지 4 Regular" pitchFamily="2" charset="-127"/>
              </a:rPr>
              <a:t>이런 경험이 반복되면 </a:t>
            </a:r>
            <a:r>
              <a:rPr lang="en-US" altLang="ko-KR" sz="1600" dirty="0">
                <a:latin typeface="페이퍼로지 4 Regular" pitchFamily="2" charset="-127"/>
                <a:ea typeface="페이퍼로지 4 Regular" pitchFamily="2" charset="-127"/>
              </a:rPr>
              <a:t>"</a:t>
            </a:r>
            <a:r>
              <a:rPr lang="ko-KR" altLang="en-US" sz="1600" dirty="0">
                <a:latin typeface="페이퍼로지 4 Regular" pitchFamily="2" charset="-127"/>
                <a:ea typeface="페이퍼로지 4 Regular" pitchFamily="2" charset="-127"/>
              </a:rPr>
              <a:t>마케팅은 원래 이런가 보다</a:t>
            </a:r>
            <a:r>
              <a:rPr lang="en-US" altLang="ko-KR" sz="1600" dirty="0">
                <a:latin typeface="페이퍼로지 4 Regular" pitchFamily="2" charset="-127"/>
                <a:ea typeface="페이퍼로지 4 Regular" pitchFamily="2" charset="-127"/>
              </a:rPr>
              <a:t>"</a:t>
            </a:r>
            <a:r>
              <a:rPr lang="ko-KR" altLang="en-US" sz="1600" dirty="0">
                <a:latin typeface="페이퍼로지 4 Regular" pitchFamily="2" charset="-127"/>
                <a:ea typeface="페이퍼로지 4 Regular" pitchFamily="2" charset="-127"/>
              </a:rPr>
              <a:t>라는 </a:t>
            </a:r>
            <a:r>
              <a:rPr lang="ko-KR" altLang="en-US" sz="16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피로감과 불신</a:t>
            </a:r>
            <a:r>
              <a:rPr lang="ko-KR" altLang="en-US" sz="1600" dirty="0">
                <a:latin typeface="페이퍼로지 4 Regular" pitchFamily="2" charset="-127"/>
                <a:ea typeface="페이퍼로지 4 Regular" pitchFamily="2" charset="-127"/>
              </a:rPr>
              <a:t>만 남게 됩니다</a:t>
            </a:r>
            <a:r>
              <a:rPr lang="en-US" altLang="ko-KR" sz="1600" dirty="0">
                <a:latin typeface="페이퍼로지 4 Regular" pitchFamily="2" charset="-127"/>
                <a:ea typeface="페이퍼로지 4 Regular" pitchFamily="2" charset="-127"/>
              </a:rPr>
              <a:t>.</a:t>
            </a:r>
          </a:p>
        </p:txBody>
      </p:sp>
      <p:pic>
        <p:nvPicPr>
          <p:cNvPr id="31" name="그래픽 30">
            <a:extLst>
              <a:ext uri="{FF2B5EF4-FFF2-40B4-BE49-F238E27FC236}">
                <a16:creationId xmlns:a16="http://schemas.microsoft.com/office/drawing/2014/main" id="{BF380BEF-64F5-E26B-D5E8-DB18CB949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93010" y="6199453"/>
            <a:ext cx="204618" cy="204618"/>
          </a:xfrm>
          <a:prstGeom prst="rect">
            <a:avLst/>
          </a:prstGeom>
        </p:spPr>
      </p:pic>
      <p:grpSp>
        <p:nvGrpSpPr>
          <p:cNvPr id="40" name="그룹 39">
            <a:extLst>
              <a:ext uri="{FF2B5EF4-FFF2-40B4-BE49-F238E27FC236}">
                <a16:creationId xmlns:a16="http://schemas.microsoft.com/office/drawing/2014/main" id="{EFCB402B-4973-EFA1-BC13-037371357321}"/>
              </a:ext>
            </a:extLst>
          </p:cNvPr>
          <p:cNvGrpSpPr/>
          <p:nvPr/>
        </p:nvGrpSpPr>
        <p:grpSpPr>
          <a:xfrm>
            <a:off x="1207150" y="2537144"/>
            <a:ext cx="3080384" cy="3195116"/>
            <a:chOff x="638176" y="2537144"/>
            <a:chExt cx="3080384" cy="3195116"/>
          </a:xfrm>
        </p:grpSpPr>
        <p:sp>
          <p:nvSpPr>
            <p:cNvPr id="2" name="양쪽 모서리가 둥근 사각형 58">
              <a:extLst>
                <a:ext uri="{FF2B5EF4-FFF2-40B4-BE49-F238E27FC236}">
                  <a16:creationId xmlns:a16="http://schemas.microsoft.com/office/drawing/2014/main" id="{67C4F691-74D2-C4CC-54DC-3EC9E76EFD6E}"/>
                </a:ext>
              </a:extLst>
            </p:cNvPr>
            <p:cNvSpPr/>
            <p:nvPr/>
          </p:nvSpPr>
          <p:spPr>
            <a:xfrm>
              <a:off x="638176" y="2653233"/>
              <a:ext cx="3080384" cy="3079027"/>
            </a:xfrm>
            <a:prstGeom prst="round2SameRect">
              <a:avLst>
                <a:gd name="adj1" fmla="val 2669"/>
                <a:gd name="adj2" fmla="val 2804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17500" sx="102000" sy="102000" algn="ctr" rotWithShape="0">
                <a:schemeClr val="bg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6" name="모서리가 둥근 직사각형 176">
              <a:extLst>
                <a:ext uri="{FF2B5EF4-FFF2-40B4-BE49-F238E27FC236}">
                  <a16:creationId xmlns:a16="http://schemas.microsoft.com/office/drawing/2014/main" id="{41E5E454-359B-62AB-DA54-D7ECCA1A1F95}"/>
                </a:ext>
              </a:extLst>
            </p:cNvPr>
            <p:cNvSpPr/>
            <p:nvPr/>
          </p:nvSpPr>
          <p:spPr>
            <a:xfrm>
              <a:off x="1095401" y="2537144"/>
              <a:ext cx="2165934" cy="336706"/>
            </a:xfrm>
            <a:prstGeom prst="roundRect">
              <a:avLst>
                <a:gd name="adj" fmla="val 50000"/>
              </a:avLst>
            </a:prstGeom>
            <a:solidFill>
              <a:srgbClr val="177DFA"/>
            </a:solidFill>
            <a:ln>
              <a:noFill/>
            </a:ln>
            <a:effectLst>
              <a:outerShdw blurRad="254000" dist="38100" dir="5400000" algn="t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kumimoji="1" lang="ko-KR" altLang="en-US" sz="1600" b="1" dirty="0">
                  <a:latin typeface="Paperlogy 6 SemiBold" pitchFamily="2" charset="-127"/>
                  <a:ea typeface="Paperlogy 6 SemiBold" pitchFamily="2" charset="-127"/>
                </a:rPr>
                <a:t>문제 </a:t>
              </a:r>
              <a:r>
                <a:rPr kumimoji="1" lang="en-US" altLang="ko-KR" sz="1600" b="1" dirty="0">
                  <a:latin typeface="Paperlogy 6 SemiBold" pitchFamily="2" charset="-127"/>
                  <a:ea typeface="Paperlogy 6 SemiBold" pitchFamily="2" charset="-127"/>
                </a:rPr>
                <a:t>01</a:t>
              </a:r>
              <a:endParaRPr kumimoji="1" lang="ko-Kore-KR" altLang="en-US" sz="1600" b="1" dirty="0">
                <a:latin typeface="Paperlogy 6 SemiBold" pitchFamily="2" charset="-127"/>
                <a:ea typeface="Paperlogy 6 SemiBold" pitchFamily="2" charset="-127"/>
              </a:endParaRPr>
            </a:p>
          </p:txBody>
        </p:sp>
        <p:sp>
          <p:nvSpPr>
            <p:cNvPr id="12" name="Google Shape;95;p26">
              <a:extLst>
                <a:ext uri="{FF2B5EF4-FFF2-40B4-BE49-F238E27FC236}">
                  <a16:creationId xmlns:a16="http://schemas.microsoft.com/office/drawing/2014/main" id="{A41A76E7-8356-B89B-58B7-85AEDD37D197}"/>
                </a:ext>
              </a:extLst>
            </p:cNvPr>
            <p:cNvSpPr txBox="1"/>
            <p:nvPr/>
          </p:nvSpPr>
          <p:spPr>
            <a:xfrm>
              <a:off x="826789" y="3320150"/>
              <a:ext cx="2682295" cy="8383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161290"/>
                </a:lnSpc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ko-KR" altLang="en-US" sz="2400" dirty="0">
                  <a:latin typeface="페이퍼로지 7 Bold" pitchFamily="2" charset="-127"/>
                  <a:ea typeface="페이퍼로지 7 Bold" pitchFamily="2" charset="-127"/>
                </a:rPr>
                <a:t>단순 노출에만 </a:t>
              </a:r>
              <a:endParaRPr lang="en-US" altLang="ko-KR" sz="2400" dirty="0">
                <a:latin typeface="페이퍼로지 7 Bold" pitchFamily="2" charset="-127"/>
                <a:ea typeface="페이퍼로지 7 Bold" pitchFamily="2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2400" dirty="0">
                  <a:latin typeface="페이퍼로지 7 Bold" pitchFamily="2" charset="-127"/>
                  <a:ea typeface="페이퍼로지 7 Bold" pitchFamily="2" charset="-127"/>
                </a:rPr>
                <a:t>집중된 콘텐츠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B2DF4E-6B21-7EE0-3DDE-B0A546D3B9F5}"/>
                </a:ext>
              </a:extLst>
            </p:cNvPr>
            <p:cNvSpPr txBox="1"/>
            <p:nvPr/>
          </p:nvSpPr>
          <p:spPr>
            <a:xfrm>
              <a:off x="950663" y="4451656"/>
              <a:ext cx="2434546" cy="8399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400" dirty="0">
                  <a:latin typeface="페이퍼로지 4 Regular" pitchFamily="2" charset="-127"/>
                  <a:ea typeface="페이퍼로지 4 Regular" pitchFamily="2" charset="-127"/>
                </a:rPr>
                <a:t>검색 순위는 올라가지만 </a:t>
              </a:r>
              <a:endParaRPr lang="en-US" altLang="ko-KR" sz="1400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1400" dirty="0">
                  <a:latin typeface="페이퍼로지 4 Regular" pitchFamily="2" charset="-127"/>
                  <a:ea typeface="페이퍼로지 4 Regular" pitchFamily="2" charset="-127"/>
                </a:rPr>
                <a:t>내용이 환자의 마음을 </a:t>
              </a:r>
              <a:endParaRPr lang="en-US" altLang="ko-KR" sz="1400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1400" dirty="0">
                  <a:latin typeface="페이퍼로지 4 Regular" pitchFamily="2" charset="-127"/>
                  <a:ea typeface="페이퍼로지 4 Regular" pitchFamily="2" charset="-127"/>
                </a:rPr>
                <a:t>움직이지 못합니다</a:t>
              </a:r>
            </a:p>
          </p:txBody>
        </p:sp>
      </p:grpSp>
      <p:sp>
        <p:nvSpPr>
          <p:cNvPr id="21" name="양쪽 모서리가 둥근 사각형 58">
            <a:extLst>
              <a:ext uri="{FF2B5EF4-FFF2-40B4-BE49-F238E27FC236}">
                <a16:creationId xmlns:a16="http://schemas.microsoft.com/office/drawing/2014/main" id="{EEAF914B-AD82-8879-57C8-94433C327C3E}"/>
              </a:ext>
            </a:extLst>
          </p:cNvPr>
          <p:cNvSpPr/>
          <p:nvPr/>
        </p:nvSpPr>
        <p:spPr>
          <a:xfrm>
            <a:off x="4516146" y="2653233"/>
            <a:ext cx="3080384" cy="3079027"/>
          </a:xfrm>
          <a:prstGeom prst="round2SameRect">
            <a:avLst>
              <a:gd name="adj1" fmla="val 2669"/>
              <a:gd name="adj2" fmla="val 2804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17500" sx="102000" sy="102000" algn="ctr" rotWithShape="0">
              <a:schemeClr val="bg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22" name="모서리가 둥근 직사각형 176">
            <a:extLst>
              <a:ext uri="{FF2B5EF4-FFF2-40B4-BE49-F238E27FC236}">
                <a16:creationId xmlns:a16="http://schemas.microsoft.com/office/drawing/2014/main" id="{A05F89A8-D013-719D-E6F8-327603423ABB}"/>
              </a:ext>
            </a:extLst>
          </p:cNvPr>
          <p:cNvSpPr/>
          <p:nvPr/>
        </p:nvSpPr>
        <p:spPr>
          <a:xfrm>
            <a:off x="4973371" y="2537144"/>
            <a:ext cx="2165934" cy="336706"/>
          </a:xfrm>
          <a:prstGeom prst="roundRect">
            <a:avLst>
              <a:gd name="adj" fmla="val 50000"/>
            </a:avLst>
          </a:prstGeom>
          <a:solidFill>
            <a:srgbClr val="177DFA"/>
          </a:solidFill>
          <a:ln>
            <a:noFill/>
          </a:ln>
          <a:effectLst>
            <a:outerShdw blurRad="254000" dist="38100" dir="5400000" algn="t" rotWithShape="0">
              <a:schemeClr val="tx1">
                <a:lumMod val="65000"/>
                <a:lumOff val="35000"/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kumimoji="1" lang="ko-KR" altLang="en-US" sz="1600" b="1" dirty="0">
                <a:latin typeface="Paperlogy 6 SemiBold" pitchFamily="2" charset="-127"/>
                <a:ea typeface="Paperlogy 6 SemiBold" pitchFamily="2" charset="-127"/>
              </a:rPr>
              <a:t>문제 </a:t>
            </a:r>
            <a:r>
              <a:rPr kumimoji="1" lang="en-US" altLang="ko-KR" sz="1600" b="1" dirty="0">
                <a:latin typeface="Paperlogy 6 SemiBold" pitchFamily="2" charset="-127"/>
                <a:ea typeface="Paperlogy 6 SemiBold" pitchFamily="2" charset="-127"/>
              </a:rPr>
              <a:t>02</a:t>
            </a:r>
            <a:endParaRPr kumimoji="1" lang="ko-Kore-KR" altLang="en-US" sz="1600" b="1" dirty="0">
              <a:latin typeface="Paperlogy 6 SemiBold" pitchFamily="2" charset="-127"/>
              <a:ea typeface="Paperlogy 6 SemiBold" pitchFamily="2" charset="-127"/>
            </a:endParaRPr>
          </a:p>
        </p:txBody>
      </p:sp>
      <p:sp>
        <p:nvSpPr>
          <p:cNvPr id="23" name="Google Shape;95;p26">
            <a:extLst>
              <a:ext uri="{FF2B5EF4-FFF2-40B4-BE49-F238E27FC236}">
                <a16:creationId xmlns:a16="http://schemas.microsoft.com/office/drawing/2014/main" id="{D7BABDBD-2E76-1E44-36EF-159DEF551ACD}"/>
              </a:ext>
            </a:extLst>
          </p:cNvPr>
          <p:cNvSpPr txBox="1"/>
          <p:nvPr/>
        </p:nvSpPr>
        <p:spPr>
          <a:xfrm>
            <a:off x="4704759" y="3320150"/>
            <a:ext cx="2682295" cy="83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ko-KR" altLang="en-US" sz="2400" dirty="0">
                <a:latin typeface="페이퍼로지 7 Bold" pitchFamily="2" charset="-127"/>
                <a:ea typeface="페이퍼로지 7 Bold" pitchFamily="2" charset="-127"/>
              </a:rPr>
              <a:t>분석 없이 </a:t>
            </a:r>
            <a:endParaRPr lang="en-US" altLang="ko-KR" sz="2400" dirty="0">
              <a:latin typeface="페이퍼로지 7 Bold" pitchFamily="2" charset="-127"/>
              <a:ea typeface="페이퍼로지 7 Bold" pitchFamily="2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400" dirty="0">
                <a:latin typeface="페이퍼로지 7 Bold" pitchFamily="2" charset="-127"/>
                <a:ea typeface="페이퍼로지 7 Bold" pitchFamily="2" charset="-127"/>
              </a:rPr>
              <a:t>집행되는 광고비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0C074B-8A23-53C1-B0CB-DA69C29A7712}"/>
              </a:ext>
            </a:extLst>
          </p:cNvPr>
          <p:cNvSpPr txBox="1"/>
          <p:nvPr/>
        </p:nvSpPr>
        <p:spPr>
          <a:xfrm>
            <a:off x="4828633" y="4451656"/>
            <a:ext cx="2434546" cy="839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어디에 얼마를 쓰는지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</a:p>
          <a:p>
            <a:pPr algn="ctr">
              <a:lnSpc>
                <a:spcPct val="120000"/>
              </a:lnSpc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그게 효과가 있는지 </a:t>
            </a:r>
            <a:endParaRPr lang="en-US" altLang="ko-KR" sz="1400" dirty="0">
              <a:latin typeface="페이퍼로지 4 Regular" pitchFamily="2" charset="-127"/>
              <a:ea typeface="페이퍼로지 4 Regular" pitchFamily="2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알 수 없습니다</a:t>
            </a: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4EACDB09-A3C3-3827-DEA9-0BDABE03B828}"/>
              </a:ext>
            </a:extLst>
          </p:cNvPr>
          <p:cNvGrpSpPr/>
          <p:nvPr/>
        </p:nvGrpSpPr>
        <p:grpSpPr>
          <a:xfrm>
            <a:off x="7825142" y="2537144"/>
            <a:ext cx="3080384" cy="3195116"/>
            <a:chOff x="8394116" y="2537144"/>
            <a:chExt cx="3080384" cy="3195116"/>
          </a:xfrm>
        </p:grpSpPr>
        <p:sp>
          <p:nvSpPr>
            <p:cNvPr id="32" name="양쪽 모서리가 둥근 사각형 58">
              <a:extLst>
                <a:ext uri="{FF2B5EF4-FFF2-40B4-BE49-F238E27FC236}">
                  <a16:creationId xmlns:a16="http://schemas.microsoft.com/office/drawing/2014/main" id="{EDA3C584-C9AD-88CE-B12F-5446D8DE9BC0}"/>
                </a:ext>
              </a:extLst>
            </p:cNvPr>
            <p:cNvSpPr/>
            <p:nvPr/>
          </p:nvSpPr>
          <p:spPr>
            <a:xfrm>
              <a:off x="8394116" y="2653233"/>
              <a:ext cx="3080384" cy="3079027"/>
            </a:xfrm>
            <a:prstGeom prst="round2SameRect">
              <a:avLst>
                <a:gd name="adj1" fmla="val 2669"/>
                <a:gd name="adj2" fmla="val 2804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17500" sx="102000" sy="102000" algn="ctr" rotWithShape="0">
                <a:schemeClr val="bg1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33" name="모서리가 둥근 직사각형 176">
              <a:extLst>
                <a:ext uri="{FF2B5EF4-FFF2-40B4-BE49-F238E27FC236}">
                  <a16:creationId xmlns:a16="http://schemas.microsoft.com/office/drawing/2014/main" id="{617EB957-B59C-F137-24B8-DD3B99442D53}"/>
                </a:ext>
              </a:extLst>
            </p:cNvPr>
            <p:cNvSpPr/>
            <p:nvPr/>
          </p:nvSpPr>
          <p:spPr>
            <a:xfrm>
              <a:off x="8851341" y="2537144"/>
              <a:ext cx="2165934" cy="336706"/>
            </a:xfrm>
            <a:prstGeom prst="roundRect">
              <a:avLst>
                <a:gd name="adj" fmla="val 50000"/>
              </a:avLst>
            </a:prstGeom>
            <a:solidFill>
              <a:srgbClr val="177DFA"/>
            </a:solidFill>
            <a:ln>
              <a:noFill/>
            </a:ln>
            <a:effectLst>
              <a:outerShdw blurRad="254000" dist="38100" dir="5400000" algn="t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kumimoji="1" lang="ko-KR" altLang="en-US" sz="1600" b="1" dirty="0">
                  <a:latin typeface="Paperlogy 6 SemiBold" pitchFamily="2" charset="-127"/>
                  <a:ea typeface="Paperlogy 6 SemiBold" pitchFamily="2" charset="-127"/>
                </a:rPr>
                <a:t>문제 </a:t>
              </a:r>
              <a:r>
                <a:rPr kumimoji="1" lang="en-US" altLang="ko-KR" sz="1600" b="1" dirty="0">
                  <a:latin typeface="Paperlogy 6 SemiBold" pitchFamily="2" charset="-127"/>
                  <a:ea typeface="Paperlogy 6 SemiBold" pitchFamily="2" charset="-127"/>
                </a:rPr>
                <a:t>03</a:t>
              </a:r>
              <a:endParaRPr kumimoji="1" lang="ko-Kore-KR" altLang="en-US" sz="1600" b="1" dirty="0">
                <a:latin typeface="Paperlogy 6 SemiBold" pitchFamily="2" charset="-127"/>
                <a:ea typeface="Paperlogy 6 SemiBold" pitchFamily="2" charset="-127"/>
              </a:endParaRPr>
            </a:p>
          </p:txBody>
        </p:sp>
        <p:sp>
          <p:nvSpPr>
            <p:cNvPr id="34" name="Google Shape;95;p26">
              <a:extLst>
                <a:ext uri="{FF2B5EF4-FFF2-40B4-BE49-F238E27FC236}">
                  <a16:creationId xmlns:a16="http://schemas.microsoft.com/office/drawing/2014/main" id="{035A4B6E-22AA-CF4D-F5D6-BD8CA6470DE1}"/>
                </a:ext>
              </a:extLst>
            </p:cNvPr>
            <p:cNvSpPr txBox="1"/>
            <p:nvPr/>
          </p:nvSpPr>
          <p:spPr>
            <a:xfrm>
              <a:off x="8582729" y="3320150"/>
              <a:ext cx="2682295" cy="8383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161290"/>
                </a:lnSpc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ko-KR" altLang="en-US" sz="2400" dirty="0">
                  <a:latin typeface="페이퍼로지 7 Bold" pitchFamily="2" charset="-127"/>
                  <a:ea typeface="페이퍼로지 7 Bold" pitchFamily="2" charset="-127"/>
                </a:rPr>
                <a:t>조회수는 나오지만</a:t>
              </a:r>
              <a:endParaRPr lang="en-US" altLang="ko-KR" sz="2400" dirty="0">
                <a:latin typeface="페이퍼로지 7 Bold" pitchFamily="2" charset="-127"/>
                <a:ea typeface="페이퍼로지 7 Bold" pitchFamily="2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2400" dirty="0">
                  <a:latin typeface="페이퍼로지 7 Bold" pitchFamily="2" charset="-127"/>
                  <a:ea typeface="페이퍼로지 7 Bold" pitchFamily="2" charset="-127"/>
                </a:rPr>
                <a:t>예약 </a:t>
              </a:r>
              <a:r>
                <a:rPr lang="en-US" altLang="ko-KR" sz="2400" dirty="0">
                  <a:latin typeface="페이퍼로지 7 Bold" pitchFamily="2" charset="-127"/>
                  <a:ea typeface="페이퍼로지 7 Bold" pitchFamily="2" charset="-127"/>
                </a:rPr>
                <a:t>0</a:t>
              </a:r>
              <a:r>
                <a:rPr lang="ko-KR" altLang="en-US" sz="2400" dirty="0">
                  <a:latin typeface="페이퍼로지 7 Bold" pitchFamily="2" charset="-127"/>
                  <a:ea typeface="페이퍼로지 7 Bold" pitchFamily="2" charset="-127"/>
                </a:rPr>
                <a:t>건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6A77C4-A42B-AFD5-2C13-C29FB29206DC}"/>
                </a:ext>
              </a:extLst>
            </p:cNvPr>
            <p:cNvSpPr txBox="1"/>
            <p:nvPr/>
          </p:nvSpPr>
          <p:spPr>
            <a:xfrm>
              <a:off x="8706603" y="4451656"/>
              <a:ext cx="2434546" cy="8399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400" dirty="0">
                  <a:latin typeface="페이퍼로지 4 Regular" pitchFamily="2" charset="-127"/>
                  <a:ea typeface="페이퍼로지 4 Regular" pitchFamily="2" charset="-127"/>
                </a:rPr>
                <a:t>숫자는 커 보이지만</a:t>
              </a:r>
              <a:endParaRPr lang="en-US" altLang="ko-KR" sz="1400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1400" dirty="0">
                  <a:latin typeface="페이퍼로지 4 Regular" pitchFamily="2" charset="-127"/>
                  <a:ea typeface="페이퍼로지 4 Regular" pitchFamily="2" charset="-127"/>
                </a:rPr>
                <a:t>실제 매출로 </a:t>
              </a:r>
              <a:endParaRPr lang="en-US" altLang="ko-KR" sz="1400" dirty="0"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1400" dirty="0">
                  <a:latin typeface="페이퍼로지 4 Regular" pitchFamily="2" charset="-127"/>
                  <a:ea typeface="페이퍼로지 4 Regular" pitchFamily="2" charset="-127"/>
                </a:rPr>
                <a:t>연결되지 않습니다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39493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5DF143-9874-97A5-631A-6231FFAFA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자유형: 도형 38">
            <a:extLst>
              <a:ext uri="{FF2B5EF4-FFF2-40B4-BE49-F238E27FC236}">
                <a16:creationId xmlns:a16="http://schemas.microsoft.com/office/drawing/2014/main" id="{68252BD5-7C52-9CC6-0EAF-9B0F78419849}"/>
              </a:ext>
            </a:extLst>
          </p:cNvPr>
          <p:cNvSpPr/>
          <p:nvPr/>
        </p:nvSpPr>
        <p:spPr>
          <a:xfrm>
            <a:off x="0" y="2981563"/>
            <a:ext cx="12192000" cy="3946731"/>
          </a:xfrm>
          <a:custGeom>
            <a:avLst/>
            <a:gdLst>
              <a:gd name="connsiteX0" fmla="*/ 12192000 w 12192000"/>
              <a:gd name="connsiteY0" fmla="*/ 0 h 3946731"/>
              <a:gd name="connsiteX1" fmla="*/ 12192000 w 12192000"/>
              <a:gd name="connsiteY1" fmla="*/ 3946731 h 3946731"/>
              <a:gd name="connsiteX2" fmla="*/ 0 w 12192000"/>
              <a:gd name="connsiteY2" fmla="*/ 3946731 h 3946731"/>
              <a:gd name="connsiteX3" fmla="*/ 0 w 12192000"/>
              <a:gd name="connsiteY3" fmla="*/ 23400 h 3946731"/>
              <a:gd name="connsiteX4" fmla="*/ 149200 w 12192000"/>
              <a:gd name="connsiteY4" fmla="*/ 84110 h 3946731"/>
              <a:gd name="connsiteX5" fmla="*/ 6037126 w 12192000"/>
              <a:gd name="connsiteY5" fmla="*/ 1537037 h 3946731"/>
              <a:gd name="connsiteX6" fmla="*/ 11939087 w 12192000"/>
              <a:gd name="connsiteY6" fmla="*/ 116922 h 394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946731">
                <a:moveTo>
                  <a:pt x="12192000" y="0"/>
                </a:moveTo>
                <a:lnTo>
                  <a:pt x="12192000" y="3946731"/>
                </a:lnTo>
                <a:lnTo>
                  <a:pt x="0" y="3946731"/>
                </a:lnTo>
                <a:lnTo>
                  <a:pt x="0" y="23400"/>
                </a:lnTo>
                <a:lnTo>
                  <a:pt x="149200" y="84110"/>
                </a:lnTo>
                <a:cubicBezTo>
                  <a:pt x="1805639" y="793376"/>
                  <a:pt x="1884614" y="1334846"/>
                  <a:pt x="6037126" y="1537037"/>
                </a:cubicBezTo>
                <a:cubicBezTo>
                  <a:pt x="10189637" y="1739228"/>
                  <a:pt x="10156315" y="993649"/>
                  <a:pt x="11939087" y="116922"/>
                </a:cubicBezTo>
                <a:close/>
              </a:path>
            </a:pathLst>
          </a:custGeom>
          <a:solidFill>
            <a:srgbClr val="187DFA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B857AE53-0220-BF32-CDFF-BAA00A831502}"/>
              </a:ext>
            </a:extLst>
          </p:cNvPr>
          <p:cNvSpPr/>
          <p:nvPr/>
        </p:nvSpPr>
        <p:spPr>
          <a:xfrm>
            <a:off x="1264746" y="5922888"/>
            <a:ext cx="9655502" cy="493787"/>
          </a:xfrm>
          <a:prstGeom prst="roundRect">
            <a:avLst>
              <a:gd name="adj" fmla="val 50000"/>
            </a:avLst>
          </a:prstGeom>
          <a:solidFill>
            <a:srgbClr val="187D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20B80B0-9E39-87E2-1932-65AEF19399BB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01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서비스 배경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C18FA648-097C-B8A7-0521-BE35226D7C76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A55FD-0168-1F80-8284-A24CE9A35412}"/>
              </a:ext>
            </a:extLst>
          </p:cNvPr>
          <p:cNvSpPr txBox="1"/>
          <p:nvPr/>
        </p:nvSpPr>
        <p:spPr>
          <a:xfrm>
            <a:off x="549933" y="1125740"/>
            <a:ext cx="10888936" cy="1074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latin typeface="페이퍼로지 5 Medium" pitchFamily="2" charset="-127"/>
                <a:ea typeface="페이퍼로지 5 Medium" pitchFamily="2" charset="-127"/>
              </a:rPr>
              <a:t>3</a:t>
            </a: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개월 뒤에도 </a:t>
            </a:r>
            <a:r>
              <a:rPr lang="ko-KR" altLang="en-US" sz="32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같은 고민</a:t>
            </a: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을 하시겠습니까</a:t>
            </a:r>
            <a:r>
              <a:rPr lang="en-US" altLang="ko-KR" sz="3200" dirty="0">
                <a:latin typeface="페이퍼로지 5 Medium" pitchFamily="2" charset="-127"/>
                <a:ea typeface="페이퍼로지 5 Medium" pitchFamily="2" charset="-127"/>
              </a:rPr>
              <a:t>?</a:t>
            </a:r>
            <a:endParaRPr lang="en-US" altLang="ko-KR" sz="3200" dirty="0">
              <a:solidFill>
                <a:srgbClr val="187DFA"/>
              </a:solidFill>
              <a:latin typeface="페이퍼로지 7 Bold" pitchFamily="2" charset="-127"/>
              <a:ea typeface="페이퍼로지 7 Bold" pitchFamily="2" charset="-127"/>
            </a:endParaRPr>
          </a:p>
          <a:p>
            <a:pPr algn="ctr">
              <a:lnSpc>
                <a:spcPct val="110000"/>
              </a:lnSpc>
            </a:pPr>
            <a:endParaRPr kumimoji="1" lang="ko-Kore-KR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DE3E303-5049-5F38-4A9B-8D1C47B770E1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8" name="Google Shape;92;p26">
            <a:extLst>
              <a:ext uri="{FF2B5EF4-FFF2-40B4-BE49-F238E27FC236}">
                <a16:creationId xmlns:a16="http://schemas.microsoft.com/office/drawing/2014/main" id="{2ABF4792-95AC-FAD9-D13D-EA8040DDDE80}"/>
              </a:ext>
            </a:extLst>
          </p:cNvPr>
          <p:cNvSpPr txBox="1"/>
          <p:nvPr/>
        </p:nvSpPr>
        <p:spPr>
          <a:xfrm>
            <a:off x="-527011" y="1759244"/>
            <a:ext cx="13042824" cy="489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>
              <a:lnSpc>
                <a:spcPct val="12000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지금부터는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원장님의 진료 철학과 병원의 강점을 이해하는 파트너와 함께</a:t>
            </a:r>
            <a:endParaRPr lang="en-US" altLang="ko-KR" sz="1400" dirty="0">
              <a:latin typeface="페이퍼로지 4 Regular" pitchFamily="2" charset="-127"/>
              <a:ea typeface="페이퍼로지 4 Regular" pitchFamily="2" charset="-127"/>
            </a:endParaRPr>
          </a:p>
          <a:p>
            <a:pPr algn="ctr">
              <a:lnSpc>
                <a:spcPct val="12000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400" dirty="0">
                <a:latin typeface="페이퍼로지 7 Bold" pitchFamily="2" charset="-127"/>
                <a:ea typeface="페이퍼로지 7 Bold" pitchFamily="2" charset="-127"/>
              </a:rPr>
              <a:t>데이터에 기반한 변화를 준비하실 때입니다</a:t>
            </a:r>
            <a:r>
              <a:rPr lang="en-US" altLang="ko-KR" sz="1400" dirty="0">
                <a:latin typeface="페이퍼로지 7 Bold" pitchFamily="2" charset="-127"/>
                <a:ea typeface="페이퍼로지 7 Bold" pitchFamily="2" charset="-127"/>
              </a:rPr>
              <a:t>.</a:t>
            </a:r>
          </a:p>
        </p:txBody>
      </p:sp>
      <p:sp>
        <p:nvSpPr>
          <p:cNvPr id="29" name="Google Shape;102;p26">
            <a:extLst>
              <a:ext uri="{FF2B5EF4-FFF2-40B4-BE49-F238E27FC236}">
                <a16:creationId xmlns:a16="http://schemas.microsoft.com/office/drawing/2014/main" id="{B0275FE0-08A0-54E2-6732-E8553B60B9EB}"/>
              </a:ext>
            </a:extLst>
          </p:cNvPr>
          <p:cNvSpPr txBox="1"/>
          <p:nvPr/>
        </p:nvSpPr>
        <p:spPr>
          <a:xfrm>
            <a:off x="682875" y="5954418"/>
            <a:ext cx="10869020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algn="ctr">
              <a:lnSpc>
                <a:spcPct val="162962"/>
              </a:lnSpc>
              <a:defRPr sz="13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600" dirty="0">
                <a:solidFill>
                  <a:schemeClr val="bg1"/>
                </a:solidFill>
                <a:latin typeface="페이퍼로지 5 Medium" pitchFamily="2" charset="-127"/>
                <a:ea typeface="페이퍼로지 5 Medium" pitchFamily="2" charset="-127"/>
              </a:rPr>
              <a:t>우리의 마케팅은 원장님의 시간을 빼앗는 복잡한 마케팅 용어 대신</a:t>
            </a:r>
            <a:r>
              <a:rPr lang="en-US" altLang="ko-KR" sz="160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이해하기 쉬운 언어와 데이터</a:t>
            </a:r>
            <a:r>
              <a:rPr lang="ko-KR" altLang="en-US" sz="1600" dirty="0">
                <a:solidFill>
                  <a:schemeClr val="bg1"/>
                </a:solidFill>
                <a:latin typeface="페이퍼로지 5 Medium" pitchFamily="2" charset="-127"/>
                <a:ea typeface="페이퍼로지 5 Medium" pitchFamily="2" charset="-127"/>
              </a:rPr>
              <a:t>로 설명해 드립니다</a:t>
            </a:r>
            <a:r>
              <a:rPr lang="en-US" altLang="ko-KR" sz="1600" dirty="0">
                <a:solidFill>
                  <a:schemeClr val="bg1"/>
                </a:solidFill>
                <a:latin typeface="페이퍼로지 5 Medium" pitchFamily="2" charset="-127"/>
                <a:ea typeface="페이퍼로지 5 Medium" pitchFamily="2" charset="-127"/>
              </a:rPr>
              <a:t>.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71BC6DD5-831C-EA4A-B7EA-3852A95A29FD}"/>
              </a:ext>
            </a:extLst>
          </p:cNvPr>
          <p:cNvGrpSpPr/>
          <p:nvPr/>
        </p:nvGrpSpPr>
        <p:grpSpPr>
          <a:xfrm>
            <a:off x="1149264" y="2606768"/>
            <a:ext cx="9886466" cy="2956259"/>
            <a:chOff x="738622" y="2551162"/>
            <a:chExt cx="10755660" cy="3216166"/>
          </a:xfrm>
        </p:grpSpPr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2AC96F1A-8437-A8DB-DFC7-6C7973C8FF0F}"/>
                </a:ext>
              </a:extLst>
            </p:cNvPr>
            <p:cNvSpPr/>
            <p:nvPr/>
          </p:nvSpPr>
          <p:spPr>
            <a:xfrm>
              <a:off x="873118" y="2551162"/>
              <a:ext cx="3216166" cy="32161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96900" sx="102000" sy="102000" algn="ctr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EC70DA77-EF5D-5291-BEC2-BDED23F0479A}"/>
                </a:ext>
              </a:extLst>
            </p:cNvPr>
            <p:cNvSpPr/>
            <p:nvPr/>
          </p:nvSpPr>
          <p:spPr>
            <a:xfrm>
              <a:off x="4487868" y="2551162"/>
              <a:ext cx="3216166" cy="32161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96900" sx="102000" sy="102000" algn="ctr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E8D5C8E6-B6D4-325E-2156-92355B6EDD8E}"/>
                </a:ext>
              </a:extLst>
            </p:cNvPr>
            <p:cNvSpPr/>
            <p:nvPr/>
          </p:nvSpPr>
          <p:spPr>
            <a:xfrm>
              <a:off x="8143570" y="2551162"/>
              <a:ext cx="3216166" cy="32161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96900" sx="102000" sy="102000" algn="ctr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Google Shape;137;p28">
              <a:extLst>
                <a:ext uri="{FF2B5EF4-FFF2-40B4-BE49-F238E27FC236}">
                  <a16:creationId xmlns:a16="http://schemas.microsoft.com/office/drawing/2014/main" id="{57B0DC4B-DF7F-F6A6-DB66-D195E4794EEF}"/>
                </a:ext>
              </a:extLst>
            </p:cNvPr>
            <p:cNvSpPr txBox="1"/>
            <p:nvPr/>
          </p:nvSpPr>
          <p:spPr>
            <a:xfrm>
              <a:off x="1263291" y="3747855"/>
              <a:ext cx="2435821" cy="7775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pPr algn="ctr"/>
              <a:r>
                <a:rPr sz="2000" dirty="0" err="1">
                  <a:latin typeface="페이퍼로지 7 Bold" pitchFamily="2" charset="-127"/>
                  <a:ea typeface="페이퍼로지 7 Bold" pitchFamily="2" charset="-127"/>
                </a:rPr>
                <a:t>이해하기</a:t>
              </a:r>
              <a:r>
                <a:rPr sz="2000" dirty="0">
                  <a:latin typeface="페이퍼로지 7 Bold" pitchFamily="2" charset="-127"/>
                  <a:ea typeface="페이퍼로지 7 Bold" pitchFamily="2" charset="-127"/>
                </a:rPr>
                <a:t> </a:t>
              </a:r>
              <a:r>
                <a:rPr sz="2000" dirty="0" err="1">
                  <a:latin typeface="페이퍼로지 7 Bold" pitchFamily="2" charset="-127"/>
                  <a:ea typeface="페이퍼로지 7 Bold" pitchFamily="2" charset="-127"/>
                </a:rPr>
                <a:t>쉬운</a:t>
              </a:r>
              <a:r>
                <a:rPr sz="2000" dirty="0">
                  <a:latin typeface="페이퍼로지 7 Bold" pitchFamily="2" charset="-127"/>
                  <a:ea typeface="페이퍼로지 7 Bold" pitchFamily="2" charset="-127"/>
                </a:rPr>
                <a:t> </a:t>
              </a:r>
              <a:endParaRPr lang="en-US" sz="2000" dirty="0">
                <a:latin typeface="페이퍼로지 7 Bold" pitchFamily="2" charset="-127"/>
                <a:ea typeface="페이퍼로지 7 Bold" pitchFamily="2" charset="-127"/>
              </a:endParaRPr>
            </a:p>
            <a:p>
              <a:pPr algn="ctr"/>
              <a:r>
                <a:rPr sz="2000" dirty="0" err="1">
                  <a:latin typeface="페이퍼로지 7 Bold" pitchFamily="2" charset="-127"/>
                  <a:ea typeface="페이퍼로지 7 Bold" pitchFamily="2" charset="-127"/>
                </a:rPr>
                <a:t>언어와</a:t>
              </a:r>
              <a:r>
                <a:rPr sz="2000" dirty="0">
                  <a:latin typeface="페이퍼로지 7 Bold" pitchFamily="2" charset="-127"/>
                  <a:ea typeface="페이퍼로지 7 Bold" pitchFamily="2" charset="-127"/>
                </a:rPr>
                <a:t> </a:t>
              </a:r>
              <a:r>
                <a:rPr sz="2000" dirty="0" err="1">
                  <a:latin typeface="페이퍼로지 7 Bold" pitchFamily="2" charset="-127"/>
                  <a:ea typeface="페이퍼로지 7 Bold" pitchFamily="2" charset="-127"/>
                </a:rPr>
                <a:t>데이터</a:t>
              </a:r>
              <a:endParaRPr sz="2000" dirty="0"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15" name="Google Shape;138;p28">
              <a:extLst>
                <a:ext uri="{FF2B5EF4-FFF2-40B4-BE49-F238E27FC236}">
                  <a16:creationId xmlns:a16="http://schemas.microsoft.com/office/drawing/2014/main" id="{94D449DD-3003-1DFA-D807-371A48FAAACA}"/>
                </a:ext>
              </a:extLst>
            </p:cNvPr>
            <p:cNvSpPr txBox="1"/>
            <p:nvPr/>
          </p:nvSpPr>
          <p:spPr>
            <a:xfrm>
              <a:off x="738622" y="4680589"/>
              <a:ext cx="3485158" cy="4750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61290"/>
                </a:lnSpc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sz="12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복잡한</a:t>
              </a:r>
              <a:r>
                <a:rPr sz="12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용어</a:t>
              </a:r>
              <a:r>
                <a:rPr sz="12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대신</a:t>
              </a:r>
              <a:endParaRPr lang="en-US" sz="125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sz="12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명확한</a:t>
              </a:r>
              <a:r>
                <a:rPr sz="12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설명으로</a:t>
              </a:r>
              <a:r>
                <a:rPr sz="12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소통합니다</a:t>
              </a:r>
              <a:endParaRPr sz="125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17" name="Google Shape;140;p28">
              <a:extLst>
                <a:ext uri="{FF2B5EF4-FFF2-40B4-BE49-F238E27FC236}">
                  <a16:creationId xmlns:a16="http://schemas.microsoft.com/office/drawing/2014/main" id="{5792DC53-0D26-6765-C1E2-823EF99A8C8E}"/>
                </a:ext>
              </a:extLst>
            </p:cNvPr>
            <p:cNvSpPr txBox="1"/>
            <p:nvPr/>
          </p:nvSpPr>
          <p:spPr>
            <a:xfrm>
              <a:off x="5062240" y="3747855"/>
              <a:ext cx="2067423" cy="7775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pPr algn="ctr"/>
              <a:r>
                <a:rPr sz="2000" dirty="0" err="1">
                  <a:latin typeface="페이퍼로지 7 Bold" pitchFamily="2" charset="-127"/>
                  <a:ea typeface="페이퍼로지 7 Bold" pitchFamily="2" charset="-127"/>
                </a:rPr>
                <a:t>병원</a:t>
              </a:r>
              <a:r>
                <a:rPr sz="2000" dirty="0">
                  <a:latin typeface="페이퍼로지 7 Bold" pitchFamily="2" charset="-127"/>
                  <a:ea typeface="페이퍼로지 7 Bold" pitchFamily="2" charset="-127"/>
                </a:rPr>
                <a:t> </a:t>
              </a:r>
              <a:r>
                <a:rPr sz="2000" dirty="0" err="1">
                  <a:latin typeface="페이퍼로지 7 Bold" pitchFamily="2" charset="-127"/>
                  <a:ea typeface="페이퍼로지 7 Bold" pitchFamily="2" charset="-127"/>
                </a:rPr>
                <a:t>맞춤</a:t>
              </a:r>
              <a:r>
                <a:rPr sz="2000" dirty="0">
                  <a:latin typeface="페이퍼로지 7 Bold" pitchFamily="2" charset="-127"/>
                  <a:ea typeface="페이퍼로지 7 Bold" pitchFamily="2" charset="-127"/>
                </a:rPr>
                <a:t> </a:t>
              </a:r>
              <a:endParaRPr lang="en-US" sz="2000" dirty="0">
                <a:latin typeface="페이퍼로지 7 Bold" pitchFamily="2" charset="-127"/>
                <a:ea typeface="페이퍼로지 7 Bold" pitchFamily="2" charset="-127"/>
              </a:endParaRPr>
            </a:p>
            <a:p>
              <a:pPr algn="ctr"/>
              <a:r>
                <a:rPr sz="2000" dirty="0" err="1">
                  <a:latin typeface="페이퍼로지 7 Bold" pitchFamily="2" charset="-127"/>
                  <a:ea typeface="페이퍼로지 7 Bold" pitchFamily="2" charset="-127"/>
                </a:rPr>
                <a:t>전략</a:t>
              </a:r>
              <a:r>
                <a:rPr sz="2000" dirty="0">
                  <a:latin typeface="페이퍼로지 7 Bold" pitchFamily="2" charset="-127"/>
                  <a:ea typeface="페이퍼로지 7 Bold" pitchFamily="2" charset="-127"/>
                </a:rPr>
                <a:t> </a:t>
              </a:r>
              <a:r>
                <a:rPr sz="2000" dirty="0" err="1">
                  <a:latin typeface="페이퍼로지 7 Bold" pitchFamily="2" charset="-127"/>
                  <a:ea typeface="페이퍼로지 7 Bold" pitchFamily="2" charset="-127"/>
                </a:rPr>
                <a:t>제안</a:t>
              </a:r>
              <a:endParaRPr sz="2000" dirty="0"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18" name="Google Shape;141;p28">
              <a:extLst>
                <a:ext uri="{FF2B5EF4-FFF2-40B4-BE49-F238E27FC236}">
                  <a16:creationId xmlns:a16="http://schemas.microsoft.com/office/drawing/2014/main" id="{7A313371-128E-B831-B4AD-89FCE848A430}"/>
                </a:ext>
              </a:extLst>
            </p:cNvPr>
            <p:cNvSpPr txBox="1"/>
            <p:nvPr/>
          </p:nvSpPr>
          <p:spPr>
            <a:xfrm>
              <a:off x="4353322" y="4680589"/>
              <a:ext cx="3485258" cy="4750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61290"/>
                </a:lnSpc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sz="12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현재</a:t>
              </a:r>
              <a:r>
                <a:rPr sz="12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상황과</a:t>
              </a:r>
              <a:r>
                <a:rPr sz="12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목표를</a:t>
              </a:r>
              <a:r>
                <a:rPr sz="12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듣고</a:t>
              </a:r>
              <a:r>
                <a:rPr sz="12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endParaRPr lang="en-US" sz="125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sz="12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필요한</a:t>
              </a:r>
              <a:r>
                <a:rPr sz="12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전략만</a:t>
              </a:r>
              <a:r>
                <a:rPr sz="12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제시합니다</a:t>
              </a:r>
              <a:endParaRPr sz="125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19" name="Google Shape;143;p28">
              <a:extLst>
                <a:ext uri="{FF2B5EF4-FFF2-40B4-BE49-F238E27FC236}">
                  <a16:creationId xmlns:a16="http://schemas.microsoft.com/office/drawing/2014/main" id="{308CD2BD-C290-FF16-05A7-1606F2427F60}"/>
                </a:ext>
              </a:extLst>
            </p:cNvPr>
            <p:cNvSpPr txBox="1"/>
            <p:nvPr/>
          </p:nvSpPr>
          <p:spPr>
            <a:xfrm>
              <a:off x="8717942" y="3747855"/>
              <a:ext cx="2067423" cy="7775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3076"/>
                </a:lnSpc>
                <a:defRPr sz="1900">
                  <a:solidFill>
                    <a:srgbClr val="15213F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</a:lstStyle>
            <a:p>
              <a:pPr algn="ctr"/>
              <a:r>
                <a:rPr sz="2000" dirty="0" err="1">
                  <a:latin typeface="페이퍼로지 7 Bold" pitchFamily="2" charset="-127"/>
                  <a:ea typeface="페이퍼로지 7 Bold" pitchFamily="2" charset="-127"/>
                </a:rPr>
                <a:t>장기</a:t>
              </a:r>
              <a:r>
                <a:rPr sz="2000" dirty="0">
                  <a:latin typeface="페이퍼로지 7 Bold" pitchFamily="2" charset="-127"/>
                  <a:ea typeface="페이퍼로지 7 Bold" pitchFamily="2" charset="-127"/>
                </a:rPr>
                <a:t> </a:t>
              </a:r>
              <a:r>
                <a:rPr sz="2000" dirty="0" err="1">
                  <a:latin typeface="페이퍼로지 7 Bold" pitchFamily="2" charset="-127"/>
                  <a:ea typeface="페이퍼로지 7 Bold" pitchFamily="2" charset="-127"/>
                </a:rPr>
                <a:t>성장</a:t>
              </a:r>
              <a:r>
                <a:rPr sz="2000" dirty="0">
                  <a:latin typeface="페이퍼로지 7 Bold" pitchFamily="2" charset="-127"/>
                  <a:ea typeface="페이퍼로지 7 Bold" pitchFamily="2" charset="-127"/>
                </a:rPr>
                <a:t> </a:t>
              </a:r>
              <a:endParaRPr lang="en-US" sz="2000" dirty="0">
                <a:latin typeface="페이퍼로지 7 Bold" pitchFamily="2" charset="-127"/>
                <a:ea typeface="페이퍼로지 7 Bold" pitchFamily="2" charset="-127"/>
              </a:endParaRPr>
            </a:p>
            <a:p>
              <a:pPr algn="ctr"/>
              <a:r>
                <a:rPr sz="2000" dirty="0" err="1">
                  <a:latin typeface="페이퍼로지 7 Bold" pitchFamily="2" charset="-127"/>
                  <a:ea typeface="페이퍼로지 7 Bold" pitchFamily="2" charset="-127"/>
                </a:rPr>
                <a:t>곡선</a:t>
              </a:r>
              <a:r>
                <a:rPr sz="2000" dirty="0">
                  <a:latin typeface="페이퍼로지 7 Bold" pitchFamily="2" charset="-127"/>
                  <a:ea typeface="페이퍼로지 7 Bold" pitchFamily="2" charset="-127"/>
                </a:rPr>
                <a:t> </a:t>
              </a:r>
              <a:r>
                <a:rPr sz="2000" dirty="0" err="1">
                  <a:latin typeface="페이퍼로지 7 Bold" pitchFamily="2" charset="-127"/>
                  <a:ea typeface="페이퍼로지 7 Bold" pitchFamily="2" charset="-127"/>
                </a:rPr>
                <a:t>설계</a:t>
              </a:r>
              <a:endParaRPr sz="2000" dirty="0"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20" name="Google Shape;144;p28">
              <a:extLst>
                <a:ext uri="{FF2B5EF4-FFF2-40B4-BE49-F238E27FC236}">
                  <a16:creationId xmlns:a16="http://schemas.microsoft.com/office/drawing/2014/main" id="{9E15E06F-864F-7020-33BF-BD16E77115AB}"/>
                </a:ext>
              </a:extLst>
            </p:cNvPr>
            <p:cNvSpPr txBox="1"/>
            <p:nvPr/>
          </p:nvSpPr>
          <p:spPr>
            <a:xfrm>
              <a:off x="8009024" y="4680589"/>
              <a:ext cx="3485258" cy="4750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61290"/>
                </a:lnSpc>
                <a:defRPr sz="15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sz="12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1년, 3년을 </a:t>
              </a:r>
              <a:r>
                <a:rPr sz="12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바라보는</a:t>
              </a:r>
              <a:r>
                <a:rPr sz="12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지속가능한</a:t>
              </a:r>
              <a:endParaRPr lang="en-US" sz="125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sz="12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성장을</a:t>
              </a:r>
              <a:r>
                <a:rPr sz="12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함께</a:t>
              </a:r>
              <a:r>
                <a:rPr sz="12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 </a:t>
              </a:r>
              <a:r>
                <a:rPr sz="12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</a:rPr>
                <a:t>만듭니다</a:t>
              </a:r>
              <a:endParaRPr sz="125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F85FE2A-6C73-53F2-CE7A-05B76DFAE828}"/>
              </a:ext>
            </a:extLst>
          </p:cNvPr>
          <p:cNvSpPr/>
          <p:nvPr/>
        </p:nvSpPr>
        <p:spPr>
          <a:xfrm>
            <a:off x="2364418" y="2824923"/>
            <a:ext cx="713232" cy="713232"/>
          </a:xfrm>
          <a:prstGeom prst="ellipse">
            <a:avLst/>
          </a:prstGeom>
          <a:solidFill>
            <a:srgbClr val="187D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6" name="Google Shape;136;p28" descr="Google Shape;136;p28">
            <a:extLst>
              <a:ext uri="{FF2B5EF4-FFF2-40B4-BE49-F238E27FC236}">
                <a16:creationId xmlns:a16="http://schemas.microsoft.com/office/drawing/2014/main" id="{4F36CE03-562D-FEC1-0974-3BE32E0CF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1017" y="2994374"/>
            <a:ext cx="380034" cy="380034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타원 36">
            <a:extLst>
              <a:ext uri="{FF2B5EF4-FFF2-40B4-BE49-F238E27FC236}">
                <a16:creationId xmlns:a16="http://schemas.microsoft.com/office/drawing/2014/main" id="{C97428E3-6428-ABD6-00EC-A57DB59D1132}"/>
              </a:ext>
            </a:extLst>
          </p:cNvPr>
          <p:cNvSpPr/>
          <p:nvPr/>
        </p:nvSpPr>
        <p:spPr>
          <a:xfrm>
            <a:off x="5735881" y="2851433"/>
            <a:ext cx="713232" cy="713232"/>
          </a:xfrm>
          <a:prstGeom prst="ellipse">
            <a:avLst/>
          </a:prstGeom>
          <a:solidFill>
            <a:srgbClr val="187D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8" name="Google Shape;139;p28" descr="Google Shape;139;p28">
            <a:extLst>
              <a:ext uri="{FF2B5EF4-FFF2-40B4-BE49-F238E27FC236}">
                <a16:creationId xmlns:a16="http://schemas.microsoft.com/office/drawing/2014/main" id="{A19EBCCC-7989-97A1-4487-E16B53DA6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4500" y="2994374"/>
            <a:ext cx="380034" cy="380034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타원 39">
            <a:extLst>
              <a:ext uri="{FF2B5EF4-FFF2-40B4-BE49-F238E27FC236}">
                <a16:creationId xmlns:a16="http://schemas.microsoft.com/office/drawing/2014/main" id="{0A590A5B-7724-38EE-4FDA-BC481F7E2DC2}"/>
              </a:ext>
            </a:extLst>
          </p:cNvPr>
          <p:cNvSpPr/>
          <p:nvPr/>
        </p:nvSpPr>
        <p:spPr>
          <a:xfrm>
            <a:off x="9077311" y="2872576"/>
            <a:ext cx="713232" cy="713232"/>
          </a:xfrm>
          <a:prstGeom prst="ellipse">
            <a:avLst/>
          </a:prstGeom>
          <a:solidFill>
            <a:srgbClr val="187D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Google Shape;142;p28" descr="Google Shape;142;p28">
            <a:extLst>
              <a:ext uri="{FF2B5EF4-FFF2-40B4-BE49-F238E27FC236}">
                <a16:creationId xmlns:a16="http://schemas.microsoft.com/office/drawing/2014/main" id="{571E9BB3-1EBF-5DA7-9489-AAF10B52EC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5504" y="3049980"/>
            <a:ext cx="380034" cy="3800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513821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1664B3-E94D-F8BE-A785-6B3552D5D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17885802-B149-4C76-C59D-32BC6BE00A09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01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서비스 배경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1A292A61-BD67-1488-1344-0011FA60F264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7D6A702-54AF-1A2F-4092-724F4D9A5167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304403-7E72-B467-3938-F787B87E4483}"/>
              </a:ext>
            </a:extLst>
          </p:cNvPr>
          <p:cNvSpPr txBox="1"/>
          <p:nvPr/>
        </p:nvSpPr>
        <p:spPr>
          <a:xfrm>
            <a:off x="549933" y="1125740"/>
            <a:ext cx="1088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이제는 감이 아닌 </a:t>
            </a:r>
            <a:r>
              <a:rPr lang="ko-KR" altLang="en-US" sz="32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데이터</a:t>
            </a: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로 </a:t>
            </a:r>
            <a:r>
              <a:rPr lang="ko-KR" altLang="en-US" sz="3200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</a:rPr>
              <a:t>병원의 성장을 설계</a:t>
            </a: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할 때 입니다</a:t>
            </a:r>
            <a:r>
              <a:rPr lang="en-US" altLang="ko-KR" sz="3200" dirty="0">
                <a:latin typeface="페이퍼로지 5 Medium" pitchFamily="2" charset="-127"/>
                <a:ea typeface="페이퍼로지 5 Medium" pitchFamily="2" charset="-127"/>
              </a:rPr>
              <a:t>.</a:t>
            </a:r>
            <a:endParaRPr kumimoji="1" lang="ko-Kore-KR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806DE426-E8A3-1696-BB20-1C2C7E11E6EB}"/>
              </a:ext>
            </a:extLst>
          </p:cNvPr>
          <p:cNvGrpSpPr/>
          <p:nvPr/>
        </p:nvGrpSpPr>
        <p:grpSpPr>
          <a:xfrm>
            <a:off x="183562" y="2046318"/>
            <a:ext cx="11824877" cy="4390664"/>
            <a:chOff x="508208" y="2274296"/>
            <a:chExt cx="11175512" cy="4149550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9C15A033-3C94-FD7B-8CCC-D2AF7617B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5614" y="2425318"/>
              <a:ext cx="1393074" cy="2457896"/>
            </a:xfrm>
            <a:custGeom>
              <a:avLst/>
              <a:gdLst>
                <a:gd name="T0" fmla="*/ 596 w 6268"/>
                <a:gd name="T1" fmla="*/ 3603 h 11054"/>
                <a:gd name="T2" fmla="*/ 1021 w 6268"/>
                <a:gd name="T3" fmla="*/ 3588 h 11054"/>
                <a:gd name="T4" fmla="*/ 1331 w 6268"/>
                <a:gd name="T5" fmla="*/ 3595 h 11054"/>
                <a:gd name="T6" fmla="*/ 1631 w 6268"/>
                <a:gd name="T7" fmla="*/ 3625 h 11054"/>
                <a:gd name="T8" fmla="*/ 1936 w 6268"/>
                <a:gd name="T9" fmla="*/ 3680 h 11054"/>
                <a:gd name="T10" fmla="*/ 2258 w 6268"/>
                <a:gd name="T11" fmla="*/ 3767 h 11054"/>
                <a:gd name="T12" fmla="*/ 2610 w 6268"/>
                <a:gd name="T13" fmla="*/ 3890 h 11054"/>
                <a:gd name="T14" fmla="*/ 3092 w 6268"/>
                <a:gd name="T15" fmla="*/ 4104 h 11054"/>
                <a:gd name="T16" fmla="*/ 3577 w 6268"/>
                <a:gd name="T17" fmla="*/ 4393 h 11054"/>
                <a:gd name="T18" fmla="*/ 4023 w 6268"/>
                <a:gd name="T19" fmla="*/ 4736 h 11054"/>
                <a:gd name="T20" fmla="*/ 4424 w 6268"/>
                <a:gd name="T21" fmla="*/ 5131 h 11054"/>
                <a:gd name="T22" fmla="*/ 4777 w 6268"/>
                <a:gd name="T23" fmla="*/ 5570 h 11054"/>
                <a:gd name="T24" fmla="*/ 5075 w 6268"/>
                <a:gd name="T25" fmla="*/ 6050 h 11054"/>
                <a:gd name="T26" fmla="*/ 5318 w 6268"/>
                <a:gd name="T27" fmla="*/ 6565 h 11054"/>
                <a:gd name="T28" fmla="*/ 5498 w 6268"/>
                <a:gd name="T29" fmla="*/ 7110 h 11054"/>
                <a:gd name="T30" fmla="*/ 5578 w 6268"/>
                <a:gd name="T31" fmla="*/ 7483 h 11054"/>
                <a:gd name="T32" fmla="*/ 5623 w 6268"/>
                <a:gd name="T33" fmla="*/ 7821 h 11054"/>
                <a:gd name="T34" fmla="*/ 5646 w 6268"/>
                <a:gd name="T35" fmla="*/ 8179 h 11054"/>
                <a:gd name="T36" fmla="*/ 5646 w 6268"/>
                <a:gd name="T37" fmla="*/ 8545 h 11054"/>
                <a:gd name="T38" fmla="*/ 5622 w 6268"/>
                <a:gd name="T39" fmla="*/ 8908 h 11054"/>
                <a:gd name="T40" fmla="*/ 5574 w 6268"/>
                <a:gd name="T41" fmla="*/ 9258 h 11054"/>
                <a:gd name="T42" fmla="*/ 5498 w 6268"/>
                <a:gd name="T43" fmla="*/ 9582 h 11054"/>
                <a:gd name="T44" fmla="*/ 5394 w 6268"/>
                <a:gd name="T45" fmla="*/ 9871 h 11054"/>
                <a:gd name="T46" fmla="*/ 5272 w 6268"/>
                <a:gd name="T47" fmla="*/ 9833 h 11054"/>
                <a:gd name="T48" fmla="*/ 5092 w 6268"/>
                <a:gd name="T49" fmla="*/ 9601 h 11054"/>
                <a:gd name="T50" fmla="*/ 4974 w 6268"/>
                <a:gd name="T51" fmla="*/ 9457 h 11054"/>
                <a:gd name="T52" fmla="*/ 4890 w 6268"/>
                <a:gd name="T53" fmla="*/ 9425 h 11054"/>
                <a:gd name="T54" fmla="*/ 4902 w 6268"/>
                <a:gd name="T55" fmla="*/ 9635 h 11054"/>
                <a:gd name="T56" fmla="*/ 4908 w 6268"/>
                <a:gd name="T57" fmla="*/ 9843 h 11054"/>
                <a:gd name="T58" fmla="*/ 4904 w 6268"/>
                <a:gd name="T59" fmla="*/ 10053 h 11054"/>
                <a:gd name="T60" fmla="*/ 4890 w 6268"/>
                <a:gd name="T61" fmla="*/ 10264 h 11054"/>
                <a:gd name="T62" fmla="*/ 4863 w 6268"/>
                <a:gd name="T63" fmla="*/ 10482 h 11054"/>
                <a:gd name="T64" fmla="*/ 4831 w 6268"/>
                <a:gd name="T65" fmla="*/ 10704 h 11054"/>
                <a:gd name="T66" fmla="*/ 4804 w 6268"/>
                <a:gd name="T67" fmla="*/ 10913 h 11054"/>
                <a:gd name="T68" fmla="*/ 4947 w 6268"/>
                <a:gd name="T69" fmla="*/ 10965 h 11054"/>
                <a:gd name="T70" fmla="*/ 5315 w 6268"/>
                <a:gd name="T71" fmla="*/ 10735 h 11054"/>
                <a:gd name="T72" fmla="*/ 5509 w 6268"/>
                <a:gd name="T73" fmla="*/ 10614 h 11054"/>
                <a:gd name="T74" fmla="*/ 5808 w 6268"/>
                <a:gd name="T75" fmla="*/ 10466 h 11054"/>
                <a:gd name="T76" fmla="*/ 5570 w 6268"/>
                <a:gd name="T77" fmla="*/ 10076 h 11054"/>
                <a:gd name="T78" fmla="*/ 5616 w 6268"/>
                <a:gd name="T79" fmla="*/ 9944 h 11054"/>
                <a:gd name="T80" fmla="*/ 5725 w 6268"/>
                <a:gd name="T81" fmla="*/ 9688 h 11054"/>
                <a:gd name="T82" fmla="*/ 5846 w 6268"/>
                <a:gd name="T83" fmla="*/ 9422 h 11054"/>
                <a:gd name="T84" fmla="*/ 5961 w 6268"/>
                <a:gd name="T85" fmla="*/ 9130 h 11054"/>
                <a:gd name="T86" fmla="*/ 6009 w 6268"/>
                <a:gd name="T87" fmla="*/ 8968 h 11054"/>
                <a:gd name="T88" fmla="*/ 6136 w 6268"/>
                <a:gd name="T89" fmla="*/ 8337 h 11054"/>
                <a:gd name="T90" fmla="*/ 6176 w 6268"/>
                <a:gd name="T91" fmla="*/ 7702 h 11054"/>
                <a:gd name="T92" fmla="*/ 6133 w 6268"/>
                <a:gd name="T93" fmla="*/ 7072 h 11054"/>
                <a:gd name="T94" fmla="*/ 6010 w 6268"/>
                <a:gd name="T95" fmla="*/ 6457 h 11054"/>
                <a:gd name="T96" fmla="*/ 5813 w 6268"/>
                <a:gd name="T97" fmla="*/ 5867 h 11054"/>
                <a:gd name="T98" fmla="*/ 5542 w 6268"/>
                <a:gd name="T99" fmla="*/ 5309 h 11054"/>
                <a:gd name="T100" fmla="*/ 5201 w 6268"/>
                <a:gd name="T101" fmla="*/ 4795 h 11054"/>
                <a:gd name="T102" fmla="*/ 4794 w 6268"/>
                <a:gd name="T103" fmla="*/ 4332 h 11054"/>
                <a:gd name="T104" fmla="*/ 4588 w 6268"/>
                <a:gd name="T105" fmla="*/ 4135 h 11054"/>
                <a:gd name="T106" fmla="*/ 4534 w 6268"/>
                <a:gd name="T107" fmla="*/ 4067 h 11054"/>
                <a:gd name="T108" fmla="*/ 4505 w 6268"/>
                <a:gd name="T109" fmla="*/ 3987 h 11054"/>
                <a:gd name="T110" fmla="*/ 4494 w 6268"/>
                <a:gd name="T111" fmla="*/ 3873 h 11054"/>
                <a:gd name="T112" fmla="*/ 4500 w 6268"/>
                <a:gd name="T113" fmla="*/ 3450 h 11054"/>
                <a:gd name="T114" fmla="*/ 4504 w 6268"/>
                <a:gd name="T115" fmla="*/ 2707 h 11054"/>
                <a:gd name="T116" fmla="*/ 4505 w 6268"/>
                <a:gd name="T117" fmla="*/ 1935 h 11054"/>
                <a:gd name="T118" fmla="*/ 4506 w 6268"/>
                <a:gd name="T119" fmla="*/ 1162 h 11054"/>
                <a:gd name="T120" fmla="*/ 4505 w 6268"/>
                <a:gd name="T121" fmla="*/ 390 h 11054"/>
                <a:gd name="T122" fmla="*/ 0 w 6268"/>
                <a:gd name="T123" fmla="*/ 3641 h 1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268" h="11054">
                  <a:moveTo>
                    <a:pt x="0" y="3641"/>
                  </a:moveTo>
                  <a:lnTo>
                    <a:pt x="212" y="3627"/>
                  </a:lnTo>
                  <a:lnTo>
                    <a:pt x="410" y="3614"/>
                  </a:lnTo>
                  <a:lnTo>
                    <a:pt x="596" y="3603"/>
                  </a:lnTo>
                  <a:lnTo>
                    <a:pt x="773" y="3595"/>
                  </a:lnTo>
                  <a:lnTo>
                    <a:pt x="856" y="3592"/>
                  </a:lnTo>
                  <a:lnTo>
                    <a:pt x="939" y="3590"/>
                  </a:lnTo>
                  <a:lnTo>
                    <a:pt x="1021" y="3588"/>
                  </a:lnTo>
                  <a:lnTo>
                    <a:pt x="1100" y="3588"/>
                  </a:lnTo>
                  <a:lnTo>
                    <a:pt x="1178" y="3590"/>
                  </a:lnTo>
                  <a:lnTo>
                    <a:pt x="1255" y="3592"/>
                  </a:lnTo>
                  <a:lnTo>
                    <a:pt x="1331" y="3595"/>
                  </a:lnTo>
                  <a:lnTo>
                    <a:pt x="1406" y="3601"/>
                  </a:lnTo>
                  <a:lnTo>
                    <a:pt x="1481" y="3607"/>
                  </a:lnTo>
                  <a:lnTo>
                    <a:pt x="1556" y="3615"/>
                  </a:lnTo>
                  <a:lnTo>
                    <a:pt x="1631" y="3625"/>
                  </a:lnTo>
                  <a:lnTo>
                    <a:pt x="1707" y="3636"/>
                  </a:lnTo>
                  <a:lnTo>
                    <a:pt x="1782" y="3648"/>
                  </a:lnTo>
                  <a:lnTo>
                    <a:pt x="1858" y="3663"/>
                  </a:lnTo>
                  <a:lnTo>
                    <a:pt x="1936" y="3680"/>
                  </a:lnTo>
                  <a:lnTo>
                    <a:pt x="2014" y="3699"/>
                  </a:lnTo>
                  <a:lnTo>
                    <a:pt x="2093" y="3718"/>
                  </a:lnTo>
                  <a:lnTo>
                    <a:pt x="2175" y="3742"/>
                  </a:lnTo>
                  <a:lnTo>
                    <a:pt x="2258" y="3767"/>
                  </a:lnTo>
                  <a:lnTo>
                    <a:pt x="2342" y="3794"/>
                  </a:lnTo>
                  <a:lnTo>
                    <a:pt x="2429" y="3824"/>
                  </a:lnTo>
                  <a:lnTo>
                    <a:pt x="2519" y="3856"/>
                  </a:lnTo>
                  <a:lnTo>
                    <a:pt x="2610" y="3890"/>
                  </a:lnTo>
                  <a:lnTo>
                    <a:pt x="2705" y="3928"/>
                  </a:lnTo>
                  <a:lnTo>
                    <a:pt x="2836" y="3983"/>
                  </a:lnTo>
                  <a:lnTo>
                    <a:pt x="2965" y="4041"/>
                  </a:lnTo>
                  <a:lnTo>
                    <a:pt x="3092" y="4104"/>
                  </a:lnTo>
                  <a:lnTo>
                    <a:pt x="3217" y="4170"/>
                  </a:lnTo>
                  <a:lnTo>
                    <a:pt x="3339" y="4241"/>
                  </a:lnTo>
                  <a:lnTo>
                    <a:pt x="3459" y="4314"/>
                  </a:lnTo>
                  <a:lnTo>
                    <a:pt x="3577" y="4393"/>
                  </a:lnTo>
                  <a:lnTo>
                    <a:pt x="3692" y="4473"/>
                  </a:lnTo>
                  <a:lnTo>
                    <a:pt x="3805" y="4558"/>
                  </a:lnTo>
                  <a:lnTo>
                    <a:pt x="3914" y="4645"/>
                  </a:lnTo>
                  <a:lnTo>
                    <a:pt x="4023" y="4736"/>
                  </a:lnTo>
                  <a:lnTo>
                    <a:pt x="4127" y="4830"/>
                  </a:lnTo>
                  <a:lnTo>
                    <a:pt x="4229" y="4927"/>
                  </a:lnTo>
                  <a:lnTo>
                    <a:pt x="4328" y="5027"/>
                  </a:lnTo>
                  <a:lnTo>
                    <a:pt x="4424" y="5131"/>
                  </a:lnTo>
                  <a:lnTo>
                    <a:pt x="4516" y="5237"/>
                  </a:lnTo>
                  <a:lnTo>
                    <a:pt x="4606" y="5346"/>
                  </a:lnTo>
                  <a:lnTo>
                    <a:pt x="4693" y="5457"/>
                  </a:lnTo>
                  <a:lnTo>
                    <a:pt x="4777" y="5570"/>
                  </a:lnTo>
                  <a:lnTo>
                    <a:pt x="4856" y="5687"/>
                  </a:lnTo>
                  <a:lnTo>
                    <a:pt x="4933" y="5805"/>
                  </a:lnTo>
                  <a:lnTo>
                    <a:pt x="5006" y="5926"/>
                  </a:lnTo>
                  <a:lnTo>
                    <a:pt x="5075" y="6050"/>
                  </a:lnTo>
                  <a:lnTo>
                    <a:pt x="5141" y="6175"/>
                  </a:lnTo>
                  <a:lnTo>
                    <a:pt x="5204" y="6303"/>
                  </a:lnTo>
                  <a:lnTo>
                    <a:pt x="5263" y="6433"/>
                  </a:lnTo>
                  <a:lnTo>
                    <a:pt x="5318" y="6565"/>
                  </a:lnTo>
                  <a:lnTo>
                    <a:pt x="5369" y="6699"/>
                  </a:lnTo>
                  <a:lnTo>
                    <a:pt x="5416" y="6833"/>
                  </a:lnTo>
                  <a:lnTo>
                    <a:pt x="5459" y="6971"/>
                  </a:lnTo>
                  <a:lnTo>
                    <a:pt x="5498" y="7110"/>
                  </a:lnTo>
                  <a:lnTo>
                    <a:pt x="5532" y="7250"/>
                  </a:lnTo>
                  <a:lnTo>
                    <a:pt x="5548" y="7324"/>
                  </a:lnTo>
                  <a:lnTo>
                    <a:pt x="5564" y="7403"/>
                  </a:lnTo>
                  <a:lnTo>
                    <a:pt x="5578" y="7483"/>
                  </a:lnTo>
                  <a:lnTo>
                    <a:pt x="5591" y="7566"/>
                  </a:lnTo>
                  <a:lnTo>
                    <a:pt x="5603" y="7649"/>
                  </a:lnTo>
                  <a:lnTo>
                    <a:pt x="5613" y="7734"/>
                  </a:lnTo>
                  <a:lnTo>
                    <a:pt x="5623" y="7821"/>
                  </a:lnTo>
                  <a:lnTo>
                    <a:pt x="5631" y="7909"/>
                  </a:lnTo>
                  <a:lnTo>
                    <a:pt x="5638" y="7999"/>
                  </a:lnTo>
                  <a:lnTo>
                    <a:pt x="5642" y="8088"/>
                  </a:lnTo>
                  <a:lnTo>
                    <a:pt x="5646" y="8179"/>
                  </a:lnTo>
                  <a:lnTo>
                    <a:pt x="5649" y="8270"/>
                  </a:lnTo>
                  <a:lnTo>
                    <a:pt x="5649" y="8361"/>
                  </a:lnTo>
                  <a:lnTo>
                    <a:pt x="5649" y="8454"/>
                  </a:lnTo>
                  <a:lnTo>
                    <a:pt x="5646" y="8545"/>
                  </a:lnTo>
                  <a:lnTo>
                    <a:pt x="5643" y="8637"/>
                  </a:lnTo>
                  <a:lnTo>
                    <a:pt x="5638" y="8728"/>
                  </a:lnTo>
                  <a:lnTo>
                    <a:pt x="5631" y="8818"/>
                  </a:lnTo>
                  <a:lnTo>
                    <a:pt x="5622" y="8908"/>
                  </a:lnTo>
                  <a:lnTo>
                    <a:pt x="5613" y="8997"/>
                  </a:lnTo>
                  <a:lnTo>
                    <a:pt x="5601" y="9085"/>
                  </a:lnTo>
                  <a:lnTo>
                    <a:pt x="5588" y="9172"/>
                  </a:lnTo>
                  <a:lnTo>
                    <a:pt x="5574" y="9258"/>
                  </a:lnTo>
                  <a:lnTo>
                    <a:pt x="5557" y="9342"/>
                  </a:lnTo>
                  <a:lnTo>
                    <a:pt x="5539" y="9423"/>
                  </a:lnTo>
                  <a:lnTo>
                    <a:pt x="5520" y="9504"/>
                  </a:lnTo>
                  <a:lnTo>
                    <a:pt x="5498" y="9582"/>
                  </a:lnTo>
                  <a:lnTo>
                    <a:pt x="5474" y="9658"/>
                  </a:lnTo>
                  <a:lnTo>
                    <a:pt x="5449" y="9731"/>
                  </a:lnTo>
                  <a:lnTo>
                    <a:pt x="5423" y="9802"/>
                  </a:lnTo>
                  <a:lnTo>
                    <a:pt x="5394" y="9871"/>
                  </a:lnTo>
                  <a:lnTo>
                    <a:pt x="5363" y="9936"/>
                  </a:lnTo>
                  <a:lnTo>
                    <a:pt x="5332" y="9903"/>
                  </a:lnTo>
                  <a:lnTo>
                    <a:pt x="5302" y="9868"/>
                  </a:lnTo>
                  <a:lnTo>
                    <a:pt x="5272" y="9833"/>
                  </a:lnTo>
                  <a:lnTo>
                    <a:pt x="5242" y="9796"/>
                  </a:lnTo>
                  <a:lnTo>
                    <a:pt x="5181" y="9719"/>
                  </a:lnTo>
                  <a:lnTo>
                    <a:pt x="5122" y="9640"/>
                  </a:lnTo>
                  <a:lnTo>
                    <a:pt x="5092" y="9601"/>
                  </a:lnTo>
                  <a:lnTo>
                    <a:pt x="5062" y="9563"/>
                  </a:lnTo>
                  <a:lnTo>
                    <a:pt x="5032" y="9527"/>
                  </a:lnTo>
                  <a:lnTo>
                    <a:pt x="5003" y="9492"/>
                  </a:lnTo>
                  <a:lnTo>
                    <a:pt x="4974" y="9457"/>
                  </a:lnTo>
                  <a:lnTo>
                    <a:pt x="4944" y="9427"/>
                  </a:lnTo>
                  <a:lnTo>
                    <a:pt x="4915" y="9398"/>
                  </a:lnTo>
                  <a:lnTo>
                    <a:pt x="4887" y="9373"/>
                  </a:lnTo>
                  <a:lnTo>
                    <a:pt x="4890" y="9425"/>
                  </a:lnTo>
                  <a:lnTo>
                    <a:pt x="4893" y="9477"/>
                  </a:lnTo>
                  <a:lnTo>
                    <a:pt x="4897" y="9530"/>
                  </a:lnTo>
                  <a:lnTo>
                    <a:pt x="4900" y="9582"/>
                  </a:lnTo>
                  <a:lnTo>
                    <a:pt x="4902" y="9635"/>
                  </a:lnTo>
                  <a:lnTo>
                    <a:pt x="4904" y="9687"/>
                  </a:lnTo>
                  <a:lnTo>
                    <a:pt x="4906" y="9739"/>
                  </a:lnTo>
                  <a:lnTo>
                    <a:pt x="4907" y="9791"/>
                  </a:lnTo>
                  <a:lnTo>
                    <a:pt x="4908" y="9843"/>
                  </a:lnTo>
                  <a:lnTo>
                    <a:pt x="4908" y="9896"/>
                  </a:lnTo>
                  <a:lnTo>
                    <a:pt x="4908" y="9948"/>
                  </a:lnTo>
                  <a:lnTo>
                    <a:pt x="4907" y="10001"/>
                  </a:lnTo>
                  <a:lnTo>
                    <a:pt x="4904" y="10053"/>
                  </a:lnTo>
                  <a:lnTo>
                    <a:pt x="4902" y="10106"/>
                  </a:lnTo>
                  <a:lnTo>
                    <a:pt x="4899" y="10159"/>
                  </a:lnTo>
                  <a:lnTo>
                    <a:pt x="4895" y="10212"/>
                  </a:lnTo>
                  <a:lnTo>
                    <a:pt x="4890" y="10264"/>
                  </a:lnTo>
                  <a:lnTo>
                    <a:pt x="4885" y="10318"/>
                  </a:lnTo>
                  <a:lnTo>
                    <a:pt x="4878" y="10372"/>
                  </a:lnTo>
                  <a:lnTo>
                    <a:pt x="4870" y="10427"/>
                  </a:lnTo>
                  <a:lnTo>
                    <a:pt x="4863" y="10482"/>
                  </a:lnTo>
                  <a:lnTo>
                    <a:pt x="4855" y="10537"/>
                  </a:lnTo>
                  <a:lnTo>
                    <a:pt x="4846" y="10593"/>
                  </a:lnTo>
                  <a:lnTo>
                    <a:pt x="4838" y="10648"/>
                  </a:lnTo>
                  <a:lnTo>
                    <a:pt x="4831" y="10704"/>
                  </a:lnTo>
                  <a:lnTo>
                    <a:pt x="4823" y="10757"/>
                  </a:lnTo>
                  <a:lnTo>
                    <a:pt x="4815" y="10810"/>
                  </a:lnTo>
                  <a:lnTo>
                    <a:pt x="4810" y="10862"/>
                  </a:lnTo>
                  <a:lnTo>
                    <a:pt x="4804" y="10913"/>
                  </a:lnTo>
                  <a:lnTo>
                    <a:pt x="4801" y="10962"/>
                  </a:lnTo>
                  <a:lnTo>
                    <a:pt x="4798" y="11009"/>
                  </a:lnTo>
                  <a:lnTo>
                    <a:pt x="4796" y="11054"/>
                  </a:lnTo>
                  <a:lnTo>
                    <a:pt x="4947" y="10965"/>
                  </a:lnTo>
                  <a:lnTo>
                    <a:pt x="5071" y="10890"/>
                  </a:lnTo>
                  <a:lnTo>
                    <a:pt x="5170" y="10828"/>
                  </a:lnTo>
                  <a:lnTo>
                    <a:pt x="5250" y="10777"/>
                  </a:lnTo>
                  <a:lnTo>
                    <a:pt x="5315" y="10735"/>
                  </a:lnTo>
                  <a:lnTo>
                    <a:pt x="5369" y="10700"/>
                  </a:lnTo>
                  <a:lnTo>
                    <a:pt x="5416" y="10669"/>
                  </a:lnTo>
                  <a:lnTo>
                    <a:pt x="5461" y="10642"/>
                  </a:lnTo>
                  <a:lnTo>
                    <a:pt x="5509" y="10614"/>
                  </a:lnTo>
                  <a:lnTo>
                    <a:pt x="5563" y="10585"/>
                  </a:lnTo>
                  <a:lnTo>
                    <a:pt x="5628" y="10551"/>
                  </a:lnTo>
                  <a:lnTo>
                    <a:pt x="5708" y="10513"/>
                  </a:lnTo>
                  <a:lnTo>
                    <a:pt x="5808" y="10466"/>
                  </a:lnTo>
                  <a:lnTo>
                    <a:pt x="5932" y="10408"/>
                  </a:lnTo>
                  <a:lnTo>
                    <a:pt x="6084" y="10338"/>
                  </a:lnTo>
                  <a:lnTo>
                    <a:pt x="6268" y="10254"/>
                  </a:lnTo>
                  <a:lnTo>
                    <a:pt x="5570" y="10076"/>
                  </a:lnTo>
                  <a:lnTo>
                    <a:pt x="5580" y="10042"/>
                  </a:lnTo>
                  <a:lnTo>
                    <a:pt x="5591" y="10009"/>
                  </a:lnTo>
                  <a:lnTo>
                    <a:pt x="5603" y="9976"/>
                  </a:lnTo>
                  <a:lnTo>
                    <a:pt x="5616" y="9944"/>
                  </a:lnTo>
                  <a:lnTo>
                    <a:pt x="5641" y="9880"/>
                  </a:lnTo>
                  <a:lnTo>
                    <a:pt x="5667" y="9815"/>
                  </a:lnTo>
                  <a:lnTo>
                    <a:pt x="5696" y="9752"/>
                  </a:lnTo>
                  <a:lnTo>
                    <a:pt x="5725" y="9688"/>
                  </a:lnTo>
                  <a:lnTo>
                    <a:pt x="5754" y="9623"/>
                  </a:lnTo>
                  <a:lnTo>
                    <a:pt x="5785" y="9557"/>
                  </a:lnTo>
                  <a:lnTo>
                    <a:pt x="5815" y="9490"/>
                  </a:lnTo>
                  <a:lnTo>
                    <a:pt x="5846" y="9422"/>
                  </a:lnTo>
                  <a:lnTo>
                    <a:pt x="5876" y="9352"/>
                  </a:lnTo>
                  <a:lnTo>
                    <a:pt x="5905" y="9280"/>
                  </a:lnTo>
                  <a:lnTo>
                    <a:pt x="5933" y="9206"/>
                  </a:lnTo>
                  <a:lnTo>
                    <a:pt x="5961" y="9130"/>
                  </a:lnTo>
                  <a:lnTo>
                    <a:pt x="5973" y="9091"/>
                  </a:lnTo>
                  <a:lnTo>
                    <a:pt x="5986" y="9051"/>
                  </a:lnTo>
                  <a:lnTo>
                    <a:pt x="5998" y="9010"/>
                  </a:lnTo>
                  <a:lnTo>
                    <a:pt x="6009" y="8968"/>
                  </a:lnTo>
                  <a:lnTo>
                    <a:pt x="6049" y="8812"/>
                  </a:lnTo>
                  <a:lnTo>
                    <a:pt x="6083" y="8654"/>
                  </a:lnTo>
                  <a:lnTo>
                    <a:pt x="6112" y="8496"/>
                  </a:lnTo>
                  <a:lnTo>
                    <a:pt x="6136" y="8337"/>
                  </a:lnTo>
                  <a:lnTo>
                    <a:pt x="6154" y="8178"/>
                  </a:lnTo>
                  <a:lnTo>
                    <a:pt x="6166" y="8020"/>
                  </a:lnTo>
                  <a:lnTo>
                    <a:pt x="6173" y="7861"/>
                  </a:lnTo>
                  <a:lnTo>
                    <a:pt x="6176" y="7702"/>
                  </a:lnTo>
                  <a:lnTo>
                    <a:pt x="6172" y="7544"/>
                  </a:lnTo>
                  <a:lnTo>
                    <a:pt x="6165" y="7386"/>
                  </a:lnTo>
                  <a:lnTo>
                    <a:pt x="6151" y="7229"/>
                  </a:lnTo>
                  <a:lnTo>
                    <a:pt x="6133" y="7072"/>
                  </a:lnTo>
                  <a:lnTo>
                    <a:pt x="6109" y="6917"/>
                  </a:lnTo>
                  <a:lnTo>
                    <a:pt x="6082" y="6763"/>
                  </a:lnTo>
                  <a:lnTo>
                    <a:pt x="6049" y="6609"/>
                  </a:lnTo>
                  <a:lnTo>
                    <a:pt x="6010" y="6457"/>
                  </a:lnTo>
                  <a:lnTo>
                    <a:pt x="5968" y="6308"/>
                  </a:lnTo>
                  <a:lnTo>
                    <a:pt x="5921" y="6159"/>
                  </a:lnTo>
                  <a:lnTo>
                    <a:pt x="5869" y="6012"/>
                  </a:lnTo>
                  <a:lnTo>
                    <a:pt x="5813" y="5867"/>
                  </a:lnTo>
                  <a:lnTo>
                    <a:pt x="5751" y="5724"/>
                  </a:lnTo>
                  <a:lnTo>
                    <a:pt x="5686" y="5584"/>
                  </a:lnTo>
                  <a:lnTo>
                    <a:pt x="5617" y="5445"/>
                  </a:lnTo>
                  <a:lnTo>
                    <a:pt x="5542" y="5309"/>
                  </a:lnTo>
                  <a:lnTo>
                    <a:pt x="5463" y="5176"/>
                  </a:lnTo>
                  <a:lnTo>
                    <a:pt x="5380" y="5046"/>
                  </a:lnTo>
                  <a:lnTo>
                    <a:pt x="5293" y="4919"/>
                  </a:lnTo>
                  <a:lnTo>
                    <a:pt x="5201" y="4795"/>
                  </a:lnTo>
                  <a:lnTo>
                    <a:pt x="5106" y="4674"/>
                  </a:lnTo>
                  <a:lnTo>
                    <a:pt x="5006" y="4556"/>
                  </a:lnTo>
                  <a:lnTo>
                    <a:pt x="4902" y="4442"/>
                  </a:lnTo>
                  <a:lnTo>
                    <a:pt x="4794" y="4332"/>
                  </a:lnTo>
                  <a:lnTo>
                    <a:pt x="4728" y="4267"/>
                  </a:lnTo>
                  <a:lnTo>
                    <a:pt x="4672" y="4215"/>
                  </a:lnTo>
                  <a:lnTo>
                    <a:pt x="4626" y="4172"/>
                  </a:lnTo>
                  <a:lnTo>
                    <a:pt x="4588" y="4135"/>
                  </a:lnTo>
                  <a:lnTo>
                    <a:pt x="4572" y="4117"/>
                  </a:lnTo>
                  <a:lnTo>
                    <a:pt x="4557" y="4101"/>
                  </a:lnTo>
                  <a:lnTo>
                    <a:pt x="4545" y="4083"/>
                  </a:lnTo>
                  <a:lnTo>
                    <a:pt x="4534" y="4067"/>
                  </a:lnTo>
                  <a:lnTo>
                    <a:pt x="4525" y="4048"/>
                  </a:lnTo>
                  <a:lnTo>
                    <a:pt x="4518" y="4029"/>
                  </a:lnTo>
                  <a:lnTo>
                    <a:pt x="4511" y="4009"/>
                  </a:lnTo>
                  <a:lnTo>
                    <a:pt x="4505" y="3987"/>
                  </a:lnTo>
                  <a:lnTo>
                    <a:pt x="4501" y="3963"/>
                  </a:lnTo>
                  <a:lnTo>
                    <a:pt x="4499" y="3935"/>
                  </a:lnTo>
                  <a:lnTo>
                    <a:pt x="4497" y="3906"/>
                  </a:lnTo>
                  <a:lnTo>
                    <a:pt x="4494" y="3873"/>
                  </a:lnTo>
                  <a:lnTo>
                    <a:pt x="4494" y="3797"/>
                  </a:lnTo>
                  <a:lnTo>
                    <a:pt x="4495" y="3702"/>
                  </a:lnTo>
                  <a:lnTo>
                    <a:pt x="4498" y="3587"/>
                  </a:lnTo>
                  <a:lnTo>
                    <a:pt x="4500" y="3450"/>
                  </a:lnTo>
                  <a:lnTo>
                    <a:pt x="4503" y="3285"/>
                  </a:lnTo>
                  <a:lnTo>
                    <a:pt x="4503" y="3093"/>
                  </a:lnTo>
                  <a:lnTo>
                    <a:pt x="4503" y="2900"/>
                  </a:lnTo>
                  <a:lnTo>
                    <a:pt x="4504" y="2707"/>
                  </a:lnTo>
                  <a:lnTo>
                    <a:pt x="4504" y="2514"/>
                  </a:lnTo>
                  <a:lnTo>
                    <a:pt x="4504" y="2320"/>
                  </a:lnTo>
                  <a:lnTo>
                    <a:pt x="4505" y="2127"/>
                  </a:lnTo>
                  <a:lnTo>
                    <a:pt x="4505" y="1935"/>
                  </a:lnTo>
                  <a:lnTo>
                    <a:pt x="4506" y="1742"/>
                  </a:lnTo>
                  <a:lnTo>
                    <a:pt x="4506" y="1548"/>
                  </a:lnTo>
                  <a:lnTo>
                    <a:pt x="4506" y="1355"/>
                  </a:lnTo>
                  <a:lnTo>
                    <a:pt x="4506" y="1162"/>
                  </a:lnTo>
                  <a:lnTo>
                    <a:pt x="4506" y="970"/>
                  </a:lnTo>
                  <a:lnTo>
                    <a:pt x="4506" y="777"/>
                  </a:lnTo>
                  <a:lnTo>
                    <a:pt x="4505" y="583"/>
                  </a:lnTo>
                  <a:lnTo>
                    <a:pt x="4505" y="390"/>
                  </a:lnTo>
                  <a:lnTo>
                    <a:pt x="4504" y="197"/>
                  </a:lnTo>
                  <a:lnTo>
                    <a:pt x="4502" y="4"/>
                  </a:lnTo>
                  <a:lnTo>
                    <a:pt x="3" y="0"/>
                  </a:lnTo>
                  <a:lnTo>
                    <a:pt x="0" y="3641"/>
                  </a:lnTo>
                  <a:close/>
                </a:path>
              </a:pathLst>
            </a:custGeom>
            <a:solidFill>
              <a:srgbClr val="187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F90A26A-1C06-88A2-144C-5F0254325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821" y="3495477"/>
              <a:ext cx="2455227" cy="1389072"/>
            </a:xfrm>
            <a:custGeom>
              <a:avLst/>
              <a:gdLst>
                <a:gd name="T0" fmla="*/ 9750 w 11040"/>
                <a:gd name="T1" fmla="*/ 541 h 6243"/>
                <a:gd name="T2" fmla="*/ 9352 w 11040"/>
                <a:gd name="T3" fmla="*/ 381 h 6243"/>
                <a:gd name="T4" fmla="*/ 8964 w 11040"/>
                <a:gd name="T5" fmla="*/ 247 h 6243"/>
                <a:gd name="T6" fmla="*/ 8576 w 11040"/>
                <a:gd name="T7" fmla="*/ 145 h 6243"/>
                <a:gd name="T8" fmla="*/ 8177 w 11040"/>
                <a:gd name="T9" fmla="*/ 78 h 6243"/>
                <a:gd name="T10" fmla="*/ 7757 w 11040"/>
                <a:gd name="T11" fmla="*/ 54 h 6243"/>
                <a:gd name="T12" fmla="*/ 7305 w 11040"/>
                <a:gd name="T13" fmla="*/ 76 h 6243"/>
                <a:gd name="T14" fmla="*/ 6810 w 11040"/>
                <a:gd name="T15" fmla="*/ 149 h 6243"/>
                <a:gd name="T16" fmla="*/ 6229 w 11040"/>
                <a:gd name="T17" fmla="*/ 298 h 6243"/>
                <a:gd name="T18" fmla="*/ 5694 w 11040"/>
                <a:gd name="T19" fmla="*/ 511 h 6243"/>
                <a:gd name="T20" fmla="*/ 5237 w 11040"/>
                <a:gd name="T21" fmla="*/ 758 h 6243"/>
                <a:gd name="T22" fmla="*/ 4854 w 11040"/>
                <a:gd name="T23" fmla="*/ 1018 h 6243"/>
                <a:gd name="T24" fmla="*/ 4548 w 11040"/>
                <a:gd name="T25" fmla="*/ 1267 h 6243"/>
                <a:gd name="T26" fmla="*/ 4317 w 11040"/>
                <a:gd name="T27" fmla="*/ 1483 h 6243"/>
                <a:gd name="T28" fmla="*/ 4112 w 11040"/>
                <a:gd name="T29" fmla="*/ 1695 h 6243"/>
                <a:gd name="T30" fmla="*/ 15 w 11040"/>
                <a:gd name="T31" fmla="*/ 1740 h 6243"/>
                <a:gd name="T32" fmla="*/ 3635 w 11040"/>
                <a:gd name="T33" fmla="*/ 6064 h 6243"/>
                <a:gd name="T34" fmla="*/ 3609 w 11040"/>
                <a:gd name="T35" fmla="*/ 5726 h 6243"/>
                <a:gd name="T36" fmla="*/ 3584 w 11040"/>
                <a:gd name="T37" fmla="*/ 5393 h 6243"/>
                <a:gd name="T38" fmla="*/ 3581 w 11040"/>
                <a:gd name="T39" fmla="*/ 5125 h 6243"/>
                <a:gd name="T40" fmla="*/ 3591 w 11040"/>
                <a:gd name="T41" fmla="*/ 4930 h 6243"/>
                <a:gd name="T42" fmla="*/ 3678 w 11040"/>
                <a:gd name="T43" fmla="*/ 4357 h 6243"/>
                <a:gd name="T44" fmla="*/ 3954 w 11040"/>
                <a:gd name="T45" fmla="*/ 3477 h 6243"/>
                <a:gd name="T46" fmla="*/ 4384 w 11040"/>
                <a:gd name="T47" fmla="*/ 2688 h 6243"/>
                <a:gd name="T48" fmla="*/ 4947 w 11040"/>
                <a:gd name="T49" fmla="*/ 2003 h 6243"/>
                <a:gd name="T50" fmla="*/ 5626 w 11040"/>
                <a:gd name="T51" fmla="*/ 1437 h 6243"/>
                <a:gd name="T52" fmla="*/ 6401 w 11040"/>
                <a:gd name="T53" fmla="*/ 1005 h 6243"/>
                <a:gd name="T54" fmla="*/ 7256 w 11040"/>
                <a:gd name="T55" fmla="*/ 720 h 6243"/>
                <a:gd name="T56" fmla="*/ 8173 w 11040"/>
                <a:gd name="T57" fmla="*/ 597 h 6243"/>
                <a:gd name="T58" fmla="*/ 8800 w 11040"/>
                <a:gd name="T59" fmla="*/ 610 h 6243"/>
                <a:gd name="T60" fmla="*/ 9158 w 11040"/>
                <a:gd name="T61" fmla="*/ 652 h 6243"/>
                <a:gd name="T62" fmla="*/ 9438 w 11040"/>
                <a:gd name="T63" fmla="*/ 702 h 6243"/>
                <a:gd name="T64" fmla="*/ 9611 w 11040"/>
                <a:gd name="T65" fmla="*/ 747 h 6243"/>
                <a:gd name="T66" fmla="*/ 9763 w 11040"/>
                <a:gd name="T67" fmla="*/ 799 h 6243"/>
                <a:gd name="T68" fmla="*/ 9886 w 11040"/>
                <a:gd name="T69" fmla="*/ 861 h 6243"/>
                <a:gd name="T70" fmla="*/ 9864 w 11040"/>
                <a:gd name="T71" fmla="*/ 954 h 6243"/>
                <a:gd name="T72" fmla="*/ 9644 w 11040"/>
                <a:gd name="T73" fmla="*/ 1123 h 6243"/>
                <a:gd name="T74" fmla="*/ 9505 w 11040"/>
                <a:gd name="T75" fmla="*/ 1236 h 6243"/>
                <a:gd name="T76" fmla="*/ 9392 w 11040"/>
                <a:gd name="T77" fmla="*/ 1348 h 6243"/>
                <a:gd name="T78" fmla="*/ 9985 w 11040"/>
                <a:gd name="T79" fmla="*/ 1349 h 6243"/>
                <a:gd name="T80" fmla="*/ 10284 w 11040"/>
                <a:gd name="T81" fmla="*/ 1366 h 6243"/>
                <a:gd name="T82" fmla="*/ 10548 w 11040"/>
                <a:gd name="T83" fmla="*/ 1398 h 6243"/>
                <a:gd name="T84" fmla="*/ 11040 w 11040"/>
                <a:gd name="T85" fmla="*/ 1445 h 6243"/>
                <a:gd name="T86" fmla="*/ 10962 w 11040"/>
                <a:gd name="T87" fmla="*/ 1286 h 6243"/>
                <a:gd name="T88" fmla="*/ 10847 w 11040"/>
                <a:gd name="T89" fmla="*/ 1103 h 6243"/>
                <a:gd name="T90" fmla="*/ 10669 w 11040"/>
                <a:gd name="T91" fmla="*/ 830 h 6243"/>
                <a:gd name="T92" fmla="*/ 10571 w 11040"/>
                <a:gd name="T93" fmla="*/ 653 h 6243"/>
                <a:gd name="T94" fmla="*/ 10442 w 11040"/>
                <a:gd name="T95" fmla="*/ 373 h 6243"/>
                <a:gd name="T96" fmla="*/ 10318 w 11040"/>
                <a:gd name="T97" fmla="*/ 95 h 6243"/>
                <a:gd name="T98" fmla="*/ 10249 w 11040"/>
                <a:gd name="T99" fmla="*/ 30 h 6243"/>
                <a:gd name="T100" fmla="*/ 10217 w 11040"/>
                <a:gd name="T101" fmla="*/ 103 h 6243"/>
                <a:gd name="T102" fmla="*/ 10184 w 11040"/>
                <a:gd name="T103" fmla="*/ 234 h 6243"/>
                <a:gd name="T104" fmla="*/ 10148 w 11040"/>
                <a:gd name="T105" fmla="*/ 426 h 6243"/>
                <a:gd name="T106" fmla="*/ 10114 w 11040"/>
                <a:gd name="T107" fmla="*/ 561 h 6243"/>
                <a:gd name="T108" fmla="*/ 10082 w 11040"/>
                <a:gd name="T109" fmla="*/ 641 h 6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40" h="6243">
                  <a:moveTo>
                    <a:pt x="10061" y="675"/>
                  </a:moveTo>
                  <a:lnTo>
                    <a:pt x="9955" y="629"/>
                  </a:lnTo>
                  <a:lnTo>
                    <a:pt x="9851" y="585"/>
                  </a:lnTo>
                  <a:lnTo>
                    <a:pt x="9750" y="541"/>
                  </a:lnTo>
                  <a:lnTo>
                    <a:pt x="9649" y="499"/>
                  </a:lnTo>
                  <a:lnTo>
                    <a:pt x="9548" y="458"/>
                  </a:lnTo>
                  <a:lnTo>
                    <a:pt x="9450" y="418"/>
                  </a:lnTo>
                  <a:lnTo>
                    <a:pt x="9352" y="381"/>
                  </a:lnTo>
                  <a:lnTo>
                    <a:pt x="9254" y="344"/>
                  </a:lnTo>
                  <a:lnTo>
                    <a:pt x="9157" y="310"/>
                  </a:lnTo>
                  <a:lnTo>
                    <a:pt x="9060" y="278"/>
                  </a:lnTo>
                  <a:lnTo>
                    <a:pt x="8964" y="247"/>
                  </a:lnTo>
                  <a:lnTo>
                    <a:pt x="8867" y="219"/>
                  </a:lnTo>
                  <a:lnTo>
                    <a:pt x="8771" y="191"/>
                  </a:lnTo>
                  <a:lnTo>
                    <a:pt x="8673" y="167"/>
                  </a:lnTo>
                  <a:lnTo>
                    <a:pt x="8576" y="145"/>
                  </a:lnTo>
                  <a:lnTo>
                    <a:pt x="8478" y="124"/>
                  </a:lnTo>
                  <a:lnTo>
                    <a:pt x="8379" y="106"/>
                  </a:lnTo>
                  <a:lnTo>
                    <a:pt x="8278" y="91"/>
                  </a:lnTo>
                  <a:lnTo>
                    <a:pt x="8177" y="78"/>
                  </a:lnTo>
                  <a:lnTo>
                    <a:pt x="8074" y="68"/>
                  </a:lnTo>
                  <a:lnTo>
                    <a:pt x="7970" y="60"/>
                  </a:lnTo>
                  <a:lnTo>
                    <a:pt x="7864" y="56"/>
                  </a:lnTo>
                  <a:lnTo>
                    <a:pt x="7757" y="54"/>
                  </a:lnTo>
                  <a:lnTo>
                    <a:pt x="7647" y="55"/>
                  </a:lnTo>
                  <a:lnTo>
                    <a:pt x="7535" y="58"/>
                  </a:lnTo>
                  <a:lnTo>
                    <a:pt x="7422" y="66"/>
                  </a:lnTo>
                  <a:lnTo>
                    <a:pt x="7305" y="76"/>
                  </a:lnTo>
                  <a:lnTo>
                    <a:pt x="7186" y="89"/>
                  </a:lnTo>
                  <a:lnTo>
                    <a:pt x="7063" y="105"/>
                  </a:lnTo>
                  <a:lnTo>
                    <a:pt x="6939" y="126"/>
                  </a:lnTo>
                  <a:lnTo>
                    <a:pt x="6810" y="149"/>
                  </a:lnTo>
                  <a:lnTo>
                    <a:pt x="6679" y="177"/>
                  </a:lnTo>
                  <a:lnTo>
                    <a:pt x="6524" y="213"/>
                  </a:lnTo>
                  <a:lnTo>
                    <a:pt x="6373" y="254"/>
                  </a:lnTo>
                  <a:lnTo>
                    <a:pt x="6229" y="298"/>
                  </a:lnTo>
                  <a:lnTo>
                    <a:pt x="6088" y="347"/>
                  </a:lnTo>
                  <a:lnTo>
                    <a:pt x="5952" y="398"/>
                  </a:lnTo>
                  <a:lnTo>
                    <a:pt x="5821" y="453"/>
                  </a:lnTo>
                  <a:lnTo>
                    <a:pt x="5694" y="511"/>
                  </a:lnTo>
                  <a:lnTo>
                    <a:pt x="5573" y="570"/>
                  </a:lnTo>
                  <a:lnTo>
                    <a:pt x="5456" y="631"/>
                  </a:lnTo>
                  <a:lnTo>
                    <a:pt x="5344" y="694"/>
                  </a:lnTo>
                  <a:lnTo>
                    <a:pt x="5237" y="758"/>
                  </a:lnTo>
                  <a:lnTo>
                    <a:pt x="5133" y="823"/>
                  </a:lnTo>
                  <a:lnTo>
                    <a:pt x="5036" y="888"/>
                  </a:lnTo>
                  <a:lnTo>
                    <a:pt x="4942" y="953"/>
                  </a:lnTo>
                  <a:lnTo>
                    <a:pt x="4854" y="1018"/>
                  </a:lnTo>
                  <a:lnTo>
                    <a:pt x="4770" y="1081"/>
                  </a:lnTo>
                  <a:lnTo>
                    <a:pt x="4691" y="1144"/>
                  </a:lnTo>
                  <a:lnTo>
                    <a:pt x="4617" y="1206"/>
                  </a:lnTo>
                  <a:lnTo>
                    <a:pt x="4548" y="1267"/>
                  </a:lnTo>
                  <a:lnTo>
                    <a:pt x="4483" y="1324"/>
                  </a:lnTo>
                  <a:lnTo>
                    <a:pt x="4423" y="1380"/>
                  </a:lnTo>
                  <a:lnTo>
                    <a:pt x="4367" y="1433"/>
                  </a:lnTo>
                  <a:lnTo>
                    <a:pt x="4317" y="1483"/>
                  </a:lnTo>
                  <a:lnTo>
                    <a:pt x="4271" y="1529"/>
                  </a:lnTo>
                  <a:lnTo>
                    <a:pt x="4194" y="1609"/>
                  </a:lnTo>
                  <a:lnTo>
                    <a:pt x="4134" y="1672"/>
                  </a:lnTo>
                  <a:lnTo>
                    <a:pt x="4112" y="1695"/>
                  </a:lnTo>
                  <a:lnTo>
                    <a:pt x="4094" y="1713"/>
                  </a:lnTo>
                  <a:lnTo>
                    <a:pt x="4082" y="1725"/>
                  </a:lnTo>
                  <a:lnTo>
                    <a:pt x="4075" y="1730"/>
                  </a:lnTo>
                  <a:lnTo>
                    <a:pt x="15" y="1740"/>
                  </a:lnTo>
                  <a:lnTo>
                    <a:pt x="0" y="6239"/>
                  </a:lnTo>
                  <a:lnTo>
                    <a:pt x="3640" y="6243"/>
                  </a:lnTo>
                  <a:lnTo>
                    <a:pt x="3638" y="6152"/>
                  </a:lnTo>
                  <a:lnTo>
                    <a:pt x="3635" y="6064"/>
                  </a:lnTo>
                  <a:lnTo>
                    <a:pt x="3630" y="5977"/>
                  </a:lnTo>
                  <a:lnTo>
                    <a:pt x="3624" y="5892"/>
                  </a:lnTo>
                  <a:lnTo>
                    <a:pt x="3617" y="5808"/>
                  </a:lnTo>
                  <a:lnTo>
                    <a:pt x="3609" y="5726"/>
                  </a:lnTo>
                  <a:lnTo>
                    <a:pt x="3603" y="5644"/>
                  </a:lnTo>
                  <a:lnTo>
                    <a:pt x="3595" y="5561"/>
                  </a:lnTo>
                  <a:lnTo>
                    <a:pt x="3590" y="5477"/>
                  </a:lnTo>
                  <a:lnTo>
                    <a:pt x="3584" y="5393"/>
                  </a:lnTo>
                  <a:lnTo>
                    <a:pt x="3581" y="5306"/>
                  </a:lnTo>
                  <a:lnTo>
                    <a:pt x="3580" y="5217"/>
                  </a:lnTo>
                  <a:lnTo>
                    <a:pt x="3580" y="5171"/>
                  </a:lnTo>
                  <a:lnTo>
                    <a:pt x="3581" y="5125"/>
                  </a:lnTo>
                  <a:lnTo>
                    <a:pt x="3582" y="5078"/>
                  </a:lnTo>
                  <a:lnTo>
                    <a:pt x="3584" y="5029"/>
                  </a:lnTo>
                  <a:lnTo>
                    <a:pt x="3587" y="4981"/>
                  </a:lnTo>
                  <a:lnTo>
                    <a:pt x="3591" y="4930"/>
                  </a:lnTo>
                  <a:lnTo>
                    <a:pt x="3596" y="4878"/>
                  </a:lnTo>
                  <a:lnTo>
                    <a:pt x="3602" y="4826"/>
                  </a:lnTo>
                  <a:lnTo>
                    <a:pt x="3634" y="4589"/>
                  </a:lnTo>
                  <a:lnTo>
                    <a:pt x="3678" y="4357"/>
                  </a:lnTo>
                  <a:lnTo>
                    <a:pt x="3732" y="4129"/>
                  </a:lnTo>
                  <a:lnTo>
                    <a:pt x="3796" y="3906"/>
                  </a:lnTo>
                  <a:lnTo>
                    <a:pt x="3871" y="3689"/>
                  </a:lnTo>
                  <a:lnTo>
                    <a:pt x="3954" y="3477"/>
                  </a:lnTo>
                  <a:lnTo>
                    <a:pt x="4048" y="3271"/>
                  </a:lnTo>
                  <a:lnTo>
                    <a:pt x="4152" y="3070"/>
                  </a:lnTo>
                  <a:lnTo>
                    <a:pt x="4263" y="2876"/>
                  </a:lnTo>
                  <a:lnTo>
                    <a:pt x="4384" y="2688"/>
                  </a:lnTo>
                  <a:lnTo>
                    <a:pt x="4513" y="2506"/>
                  </a:lnTo>
                  <a:lnTo>
                    <a:pt x="4650" y="2331"/>
                  </a:lnTo>
                  <a:lnTo>
                    <a:pt x="4795" y="2163"/>
                  </a:lnTo>
                  <a:lnTo>
                    <a:pt x="4947" y="2003"/>
                  </a:lnTo>
                  <a:lnTo>
                    <a:pt x="5106" y="1850"/>
                  </a:lnTo>
                  <a:lnTo>
                    <a:pt x="5273" y="1704"/>
                  </a:lnTo>
                  <a:lnTo>
                    <a:pt x="5446" y="1567"/>
                  </a:lnTo>
                  <a:lnTo>
                    <a:pt x="5626" y="1437"/>
                  </a:lnTo>
                  <a:lnTo>
                    <a:pt x="5811" y="1316"/>
                  </a:lnTo>
                  <a:lnTo>
                    <a:pt x="6002" y="1204"/>
                  </a:lnTo>
                  <a:lnTo>
                    <a:pt x="6199" y="1100"/>
                  </a:lnTo>
                  <a:lnTo>
                    <a:pt x="6401" y="1005"/>
                  </a:lnTo>
                  <a:lnTo>
                    <a:pt x="6608" y="920"/>
                  </a:lnTo>
                  <a:lnTo>
                    <a:pt x="6820" y="843"/>
                  </a:lnTo>
                  <a:lnTo>
                    <a:pt x="7036" y="776"/>
                  </a:lnTo>
                  <a:lnTo>
                    <a:pt x="7256" y="720"/>
                  </a:lnTo>
                  <a:lnTo>
                    <a:pt x="7481" y="674"/>
                  </a:lnTo>
                  <a:lnTo>
                    <a:pt x="7708" y="637"/>
                  </a:lnTo>
                  <a:lnTo>
                    <a:pt x="7940" y="611"/>
                  </a:lnTo>
                  <a:lnTo>
                    <a:pt x="8173" y="597"/>
                  </a:lnTo>
                  <a:lnTo>
                    <a:pt x="8409" y="592"/>
                  </a:lnTo>
                  <a:lnTo>
                    <a:pt x="8649" y="600"/>
                  </a:lnTo>
                  <a:lnTo>
                    <a:pt x="8721" y="604"/>
                  </a:lnTo>
                  <a:lnTo>
                    <a:pt x="8800" y="610"/>
                  </a:lnTo>
                  <a:lnTo>
                    <a:pt x="8885" y="618"/>
                  </a:lnTo>
                  <a:lnTo>
                    <a:pt x="8973" y="628"/>
                  </a:lnTo>
                  <a:lnTo>
                    <a:pt x="9064" y="639"/>
                  </a:lnTo>
                  <a:lnTo>
                    <a:pt x="9158" y="652"/>
                  </a:lnTo>
                  <a:lnTo>
                    <a:pt x="9252" y="667"/>
                  </a:lnTo>
                  <a:lnTo>
                    <a:pt x="9345" y="684"/>
                  </a:lnTo>
                  <a:lnTo>
                    <a:pt x="9392" y="694"/>
                  </a:lnTo>
                  <a:lnTo>
                    <a:pt x="9438" y="702"/>
                  </a:lnTo>
                  <a:lnTo>
                    <a:pt x="9482" y="713"/>
                  </a:lnTo>
                  <a:lnTo>
                    <a:pt x="9526" y="723"/>
                  </a:lnTo>
                  <a:lnTo>
                    <a:pt x="9569" y="736"/>
                  </a:lnTo>
                  <a:lnTo>
                    <a:pt x="9611" y="747"/>
                  </a:lnTo>
                  <a:lnTo>
                    <a:pt x="9652" y="760"/>
                  </a:lnTo>
                  <a:lnTo>
                    <a:pt x="9690" y="772"/>
                  </a:lnTo>
                  <a:lnTo>
                    <a:pt x="9728" y="786"/>
                  </a:lnTo>
                  <a:lnTo>
                    <a:pt x="9763" y="799"/>
                  </a:lnTo>
                  <a:lnTo>
                    <a:pt x="9797" y="815"/>
                  </a:lnTo>
                  <a:lnTo>
                    <a:pt x="9829" y="829"/>
                  </a:lnTo>
                  <a:lnTo>
                    <a:pt x="9858" y="846"/>
                  </a:lnTo>
                  <a:lnTo>
                    <a:pt x="9886" y="861"/>
                  </a:lnTo>
                  <a:lnTo>
                    <a:pt x="9910" y="879"/>
                  </a:lnTo>
                  <a:lnTo>
                    <a:pt x="9931" y="896"/>
                  </a:lnTo>
                  <a:lnTo>
                    <a:pt x="9898" y="925"/>
                  </a:lnTo>
                  <a:lnTo>
                    <a:pt x="9864" y="954"/>
                  </a:lnTo>
                  <a:lnTo>
                    <a:pt x="9828" y="982"/>
                  </a:lnTo>
                  <a:lnTo>
                    <a:pt x="9792" y="1011"/>
                  </a:lnTo>
                  <a:lnTo>
                    <a:pt x="9718" y="1067"/>
                  </a:lnTo>
                  <a:lnTo>
                    <a:pt x="9644" y="1123"/>
                  </a:lnTo>
                  <a:lnTo>
                    <a:pt x="9609" y="1152"/>
                  </a:lnTo>
                  <a:lnTo>
                    <a:pt x="9574" y="1180"/>
                  </a:lnTo>
                  <a:lnTo>
                    <a:pt x="9538" y="1208"/>
                  </a:lnTo>
                  <a:lnTo>
                    <a:pt x="9505" y="1236"/>
                  </a:lnTo>
                  <a:lnTo>
                    <a:pt x="9474" y="1264"/>
                  </a:lnTo>
                  <a:lnTo>
                    <a:pt x="9445" y="1292"/>
                  </a:lnTo>
                  <a:lnTo>
                    <a:pt x="9417" y="1319"/>
                  </a:lnTo>
                  <a:lnTo>
                    <a:pt x="9392" y="1348"/>
                  </a:lnTo>
                  <a:lnTo>
                    <a:pt x="9582" y="1347"/>
                  </a:lnTo>
                  <a:lnTo>
                    <a:pt x="9742" y="1347"/>
                  </a:lnTo>
                  <a:lnTo>
                    <a:pt x="9875" y="1347"/>
                  </a:lnTo>
                  <a:lnTo>
                    <a:pt x="9985" y="1349"/>
                  </a:lnTo>
                  <a:lnTo>
                    <a:pt x="10077" y="1351"/>
                  </a:lnTo>
                  <a:lnTo>
                    <a:pt x="10155" y="1356"/>
                  </a:lnTo>
                  <a:lnTo>
                    <a:pt x="10223" y="1360"/>
                  </a:lnTo>
                  <a:lnTo>
                    <a:pt x="10284" y="1366"/>
                  </a:lnTo>
                  <a:lnTo>
                    <a:pt x="10343" y="1372"/>
                  </a:lnTo>
                  <a:lnTo>
                    <a:pt x="10404" y="1379"/>
                  </a:lnTo>
                  <a:lnTo>
                    <a:pt x="10471" y="1388"/>
                  </a:lnTo>
                  <a:lnTo>
                    <a:pt x="10548" y="1398"/>
                  </a:lnTo>
                  <a:lnTo>
                    <a:pt x="10640" y="1408"/>
                  </a:lnTo>
                  <a:lnTo>
                    <a:pt x="10750" y="1419"/>
                  </a:lnTo>
                  <a:lnTo>
                    <a:pt x="10882" y="1432"/>
                  </a:lnTo>
                  <a:lnTo>
                    <a:pt x="11040" y="1445"/>
                  </a:lnTo>
                  <a:lnTo>
                    <a:pt x="11025" y="1409"/>
                  </a:lnTo>
                  <a:lnTo>
                    <a:pt x="11007" y="1370"/>
                  </a:lnTo>
                  <a:lnTo>
                    <a:pt x="10986" y="1329"/>
                  </a:lnTo>
                  <a:lnTo>
                    <a:pt x="10962" y="1286"/>
                  </a:lnTo>
                  <a:lnTo>
                    <a:pt x="10935" y="1242"/>
                  </a:lnTo>
                  <a:lnTo>
                    <a:pt x="10908" y="1197"/>
                  </a:lnTo>
                  <a:lnTo>
                    <a:pt x="10878" y="1151"/>
                  </a:lnTo>
                  <a:lnTo>
                    <a:pt x="10847" y="1103"/>
                  </a:lnTo>
                  <a:lnTo>
                    <a:pt x="10785" y="1010"/>
                  </a:lnTo>
                  <a:lnTo>
                    <a:pt x="10726" y="917"/>
                  </a:lnTo>
                  <a:lnTo>
                    <a:pt x="10697" y="873"/>
                  </a:lnTo>
                  <a:lnTo>
                    <a:pt x="10669" y="830"/>
                  </a:lnTo>
                  <a:lnTo>
                    <a:pt x="10645" y="790"/>
                  </a:lnTo>
                  <a:lnTo>
                    <a:pt x="10623" y="751"/>
                  </a:lnTo>
                  <a:lnTo>
                    <a:pt x="10596" y="701"/>
                  </a:lnTo>
                  <a:lnTo>
                    <a:pt x="10571" y="653"/>
                  </a:lnTo>
                  <a:lnTo>
                    <a:pt x="10547" y="604"/>
                  </a:lnTo>
                  <a:lnTo>
                    <a:pt x="10525" y="558"/>
                  </a:lnTo>
                  <a:lnTo>
                    <a:pt x="10482" y="464"/>
                  </a:lnTo>
                  <a:lnTo>
                    <a:pt x="10442" y="373"/>
                  </a:lnTo>
                  <a:lnTo>
                    <a:pt x="10403" y="282"/>
                  </a:lnTo>
                  <a:lnTo>
                    <a:pt x="10362" y="189"/>
                  </a:lnTo>
                  <a:lnTo>
                    <a:pt x="10340" y="143"/>
                  </a:lnTo>
                  <a:lnTo>
                    <a:pt x="10318" y="95"/>
                  </a:lnTo>
                  <a:lnTo>
                    <a:pt x="10293" y="48"/>
                  </a:lnTo>
                  <a:lnTo>
                    <a:pt x="10269" y="0"/>
                  </a:lnTo>
                  <a:lnTo>
                    <a:pt x="10258" y="14"/>
                  </a:lnTo>
                  <a:lnTo>
                    <a:pt x="10249" y="30"/>
                  </a:lnTo>
                  <a:lnTo>
                    <a:pt x="10241" y="47"/>
                  </a:lnTo>
                  <a:lnTo>
                    <a:pt x="10232" y="65"/>
                  </a:lnTo>
                  <a:lnTo>
                    <a:pt x="10225" y="83"/>
                  </a:lnTo>
                  <a:lnTo>
                    <a:pt x="10217" y="103"/>
                  </a:lnTo>
                  <a:lnTo>
                    <a:pt x="10211" y="123"/>
                  </a:lnTo>
                  <a:lnTo>
                    <a:pt x="10205" y="145"/>
                  </a:lnTo>
                  <a:lnTo>
                    <a:pt x="10194" y="188"/>
                  </a:lnTo>
                  <a:lnTo>
                    <a:pt x="10184" y="234"/>
                  </a:lnTo>
                  <a:lnTo>
                    <a:pt x="10174" y="282"/>
                  </a:lnTo>
                  <a:lnTo>
                    <a:pt x="10167" y="329"/>
                  </a:lnTo>
                  <a:lnTo>
                    <a:pt x="10158" y="377"/>
                  </a:lnTo>
                  <a:lnTo>
                    <a:pt x="10148" y="426"/>
                  </a:lnTo>
                  <a:lnTo>
                    <a:pt x="10138" y="472"/>
                  </a:lnTo>
                  <a:lnTo>
                    <a:pt x="10127" y="518"/>
                  </a:lnTo>
                  <a:lnTo>
                    <a:pt x="10120" y="541"/>
                  </a:lnTo>
                  <a:lnTo>
                    <a:pt x="10114" y="561"/>
                  </a:lnTo>
                  <a:lnTo>
                    <a:pt x="10106" y="582"/>
                  </a:lnTo>
                  <a:lnTo>
                    <a:pt x="10098" y="602"/>
                  </a:lnTo>
                  <a:lnTo>
                    <a:pt x="10091" y="622"/>
                  </a:lnTo>
                  <a:lnTo>
                    <a:pt x="10082" y="641"/>
                  </a:lnTo>
                  <a:lnTo>
                    <a:pt x="10072" y="658"/>
                  </a:lnTo>
                  <a:lnTo>
                    <a:pt x="10061" y="675"/>
                  </a:lnTo>
                  <a:close/>
                </a:path>
              </a:pathLst>
            </a:custGeom>
            <a:solidFill>
              <a:srgbClr val="187DFA">
                <a:alpha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8B44DBAB-31AC-7331-3CD9-A362ABBFD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617" y="3882442"/>
              <a:ext cx="2456562" cy="1385068"/>
            </a:xfrm>
            <a:custGeom>
              <a:avLst/>
              <a:gdLst>
                <a:gd name="T0" fmla="*/ 1226 w 11049"/>
                <a:gd name="T1" fmla="*/ 5257 h 6226"/>
                <a:gd name="T2" fmla="*/ 1603 w 11049"/>
                <a:gd name="T3" fmla="*/ 4955 h 6226"/>
                <a:gd name="T4" fmla="*/ 1579 w 11049"/>
                <a:gd name="T5" fmla="*/ 4900 h 6226"/>
                <a:gd name="T6" fmla="*/ 1316 w 11049"/>
                <a:gd name="T7" fmla="*/ 4894 h 6226"/>
                <a:gd name="T8" fmla="*/ 1031 w 11049"/>
                <a:gd name="T9" fmla="*/ 4900 h 6226"/>
                <a:gd name="T10" fmla="*/ 773 w 11049"/>
                <a:gd name="T11" fmla="*/ 4890 h 6226"/>
                <a:gd name="T12" fmla="*/ 516 w 11049"/>
                <a:gd name="T13" fmla="*/ 4857 h 6226"/>
                <a:gd name="T14" fmla="*/ 248 w 11049"/>
                <a:gd name="T15" fmla="*/ 4821 h 6226"/>
                <a:gd name="T16" fmla="*/ 0 w 11049"/>
                <a:gd name="T17" fmla="*/ 4806 h 6226"/>
                <a:gd name="T18" fmla="*/ 144 w 11049"/>
                <a:gd name="T19" fmla="*/ 5046 h 6226"/>
                <a:gd name="T20" fmla="*/ 360 w 11049"/>
                <a:gd name="T21" fmla="*/ 5378 h 6226"/>
                <a:gd name="T22" fmla="*/ 491 w 11049"/>
                <a:gd name="T23" fmla="*/ 5614 h 6226"/>
                <a:gd name="T24" fmla="*/ 687 w 11049"/>
                <a:gd name="T25" fmla="*/ 6039 h 6226"/>
                <a:gd name="T26" fmla="*/ 808 w 11049"/>
                <a:gd name="T27" fmla="*/ 6174 h 6226"/>
                <a:gd name="T28" fmla="*/ 848 w 11049"/>
                <a:gd name="T29" fmla="*/ 6074 h 6226"/>
                <a:gd name="T30" fmla="*/ 898 w 11049"/>
                <a:gd name="T31" fmla="*/ 5849 h 6226"/>
                <a:gd name="T32" fmla="*/ 937 w 11049"/>
                <a:gd name="T33" fmla="*/ 5678 h 6226"/>
                <a:gd name="T34" fmla="*/ 977 w 11049"/>
                <a:gd name="T35" fmla="*/ 5587 h 6226"/>
                <a:gd name="T36" fmla="*/ 1550 w 11049"/>
                <a:gd name="T37" fmla="*/ 5820 h 6226"/>
                <a:gd name="T38" fmla="*/ 1890 w 11049"/>
                <a:gd name="T39" fmla="*/ 5950 h 6226"/>
                <a:gd name="T40" fmla="*/ 2242 w 11049"/>
                <a:gd name="T41" fmla="*/ 6054 h 6226"/>
                <a:gd name="T42" fmla="*/ 2623 w 11049"/>
                <a:gd name="T43" fmla="*/ 6131 h 6226"/>
                <a:gd name="T44" fmla="*/ 3052 w 11049"/>
                <a:gd name="T45" fmla="*/ 6173 h 6226"/>
                <a:gd name="T46" fmla="*/ 3527 w 11049"/>
                <a:gd name="T47" fmla="*/ 6177 h 6226"/>
                <a:gd name="T48" fmla="*/ 3951 w 11049"/>
                <a:gd name="T49" fmla="*/ 6142 h 6226"/>
                <a:gd name="T50" fmla="*/ 4355 w 11049"/>
                <a:gd name="T51" fmla="*/ 6072 h 6226"/>
                <a:gd name="T52" fmla="*/ 4739 w 11049"/>
                <a:gd name="T53" fmla="*/ 5971 h 6226"/>
                <a:gd name="T54" fmla="*/ 5101 w 11049"/>
                <a:gd name="T55" fmla="*/ 5843 h 6226"/>
                <a:gd name="T56" fmla="*/ 5442 w 11049"/>
                <a:gd name="T57" fmla="*/ 5691 h 6226"/>
                <a:gd name="T58" fmla="*/ 5761 w 11049"/>
                <a:gd name="T59" fmla="*/ 5521 h 6226"/>
                <a:gd name="T60" fmla="*/ 6058 w 11049"/>
                <a:gd name="T61" fmla="*/ 5333 h 6226"/>
                <a:gd name="T62" fmla="*/ 6337 w 11049"/>
                <a:gd name="T63" fmla="*/ 5124 h 6226"/>
                <a:gd name="T64" fmla="*/ 6591 w 11049"/>
                <a:gd name="T65" fmla="*/ 4901 h 6226"/>
                <a:gd name="T66" fmla="*/ 6809 w 11049"/>
                <a:gd name="T67" fmla="*/ 4667 h 6226"/>
                <a:gd name="T68" fmla="*/ 6902 w 11049"/>
                <a:gd name="T69" fmla="*/ 4580 h 6226"/>
                <a:gd name="T70" fmla="*/ 6970 w 11049"/>
                <a:gd name="T71" fmla="*/ 4541 h 6226"/>
                <a:gd name="T72" fmla="*/ 7054 w 11049"/>
                <a:gd name="T73" fmla="*/ 4514 h 6226"/>
                <a:gd name="T74" fmla="*/ 7242 w 11049"/>
                <a:gd name="T75" fmla="*/ 4500 h 6226"/>
                <a:gd name="T76" fmla="*/ 7799 w 11049"/>
                <a:gd name="T77" fmla="*/ 4492 h 6226"/>
                <a:gd name="T78" fmla="*/ 8769 w 11049"/>
                <a:gd name="T79" fmla="*/ 4510 h 6226"/>
                <a:gd name="T80" fmla="*/ 9786 w 11049"/>
                <a:gd name="T81" fmla="*/ 4532 h 6226"/>
                <a:gd name="T82" fmla="*/ 10420 w 11049"/>
                <a:gd name="T83" fmla="*/ 4527 h 6226"/>
                <a:gd name="T84" fmla="*/ 11035 w 11049"/>
                <a:gd name="T85" fmla="*/ 4500 h 6226"/>
                <a:gd name="T86" fmla="*/ 7410 w 11049"/>
                <a:gd name="T87" fmla="*/ 103 h 6226"/>
                <a:gd name="T88" fmla="*/ 7440 w 11049"/>
                <a:gd name="T89" fmla="*/ 411 h 6226"/>
                <a:gd name="T90" fmla="*/ 7474 w 11049"/>
                <a:gd name="T91" fmla="*/ 784 h 6226"/>
                <a:gd name="T92" fmla="*/ 7476 w 11049"/>
                <a:gd name="T93" fmla="*/ 1045 h 6226"/>
                <a:gd name="T94" fmla="*/ 7456 w 11049"/>
                <a:gd name="T95" fmla="*/ 1362 h 6226"/>
                <a:gd name="T96" fmla="*/ 7400 w 11049"/>
                <a:gd name="T97" fmla="*/ 1750 h 6226"/>
                <a:gd name="T98" fmla="*/ 7311 w 11049"/>
                <a:gd name="T99" fmla="*/ 2140 h 6226"/>
                <a:gd name="T100" fmla="*/ 7195 w 11049"/>
                <a:gd name="T101" fmla="*/ 2510 h 6226"/>
                <a:gd name="T102" fmla="*/ 6902 w 11049"/>
                <a:gd name="T103" fmla="*/ 3166 h 6226"/>
                <a:gd name="T104" fmla="*/ 6380 w 11049"/>
                <a:gd name="T105" fmla="*/ 3937 h 6226"/>
                <a:gd name="T106" fmla="*/ 5726 w 11049"/>
                <a:gd name="T107" fmla="*/ 4583 h 6226"/>
                <a:gd name="T108" fmla="*/ 4961 w 11049"/>
                <a:gd name="T109" fmla="*/ 5091 h 6226"/>
                <a:gd name="T110" fmla="*/ 4105 w 11049"/>
                <a:gd name="T111" fmla="*/ 5445 h 6226"/>
                <a:gd name="T112" fmla="*/ 3178 w 11049"/>
                <a:gd name="T113" fmla="*/ 5629 h 6226"/>
                <a:gd name="T114" fmla="*/ 2330 w 11049"/>
                <a:gd name="T115" fmla="*/ 5639 h 6226"/>
                <a:gd name="T116" fmla="*/ 1894 w 11049"/>
                <a:gd name="T117" fmla="*/ 5592 h 6226"/>
                <a:gd name="T118" fmla="*/ 1565 w 11049"/>
                <a:gd name="T119" fmla="*/ 5531 h 6226"/>
                <a:gd name="T120" fmla="*/ 1355 w 11049"/>
                <a:gd name="T121" fmla="*/ 5471 h 6226"/>
                <a:gd name="T122" fmla="*/ 1191 w 11049"/>
                <a:gd name="T123" fmla="*/ 5399 h 6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049" h="6226">
                  <a:moveTo>
                    <a:pt x="1124" y="5348"/>
                  </a:moveTo>
                  <a:lnTo>
                    <a:pt x="1139" y="5333"/>
                  </a:lnTo>
                  <a:lnTo>
                    <a:pt x="1161" y="5312"/>
                  </a:lnTo>
                  <a:lnTo>
                    <a:pt x="1191" y="5286"/>
                  </a:lnTo>
                  <a:lnTo>
                    <a:pt x="1226" y="5257"/>
                  </a:lnTo>
                  <a:lnTo>
                    <a:pt x="1308" y="5188"/>
                  </a:lnTo>
                  <a:lnTo>
                    <a:pt x="1398" y="5115"/>
                  </a:lnTo>
                  <a:lnTo>
                    <a:pt x="1489" y="5043"/>
                  </a:lnTo>
                  <a:lnTo>
                    <a:pt x="1569" y="4980"/>
                  </a:lnTo>
                  <a:lnTo>
                    <a:pt x="1603" y="4955"/>
                  </a:lnTo>
                  <a:lnTo>
                    <a:pt x="1632" y="4934"/>
                  </a:lnTo>
                  <a:lnTo>
                    <a:pt x="1654" y="4920"/>
                  </a:lnTo>
                  <a:lnTo>
                    <a:pt x="1667" y="4911"/>
                  </a:lnTo>
                  <a:lnTo>
                    <a:pt x="1624" y="4905"/>
                  </a:lnTo>
                  <a:lnTo>
                    <a:pt x="1579" y="4900"/>
                  </a:lnTo>
                  <a:lnTo>
                    <a:pt x="1531" y="4896"/>
                  </a:lnTo>
                  <a:lnTo>
                    <a:pt x="1480" y="4895"/>
                  </a:lnTo>
                  <a:lnTo>
                    <a:pt x="1427" y="4894"/>
                  </a:lnTo>
                  <a:lnTo>
                    <a:pt x="1372" y="4894"/>
                  </a:lnTo>
                  <a:lnTo>
                    <a:pt x="1316" y="4894"/>
                  </a:lnTo>
                  <a:lnTo>
                    <a:pt x="1259" y="4895"/>
                  </a:lnTo>
                  <a:lnTo>
                    <a:pt x="1202" y="4897"/>
                  </a:lnTo>
                  <a:lnTo>
                    <a:pt x="1145" y="4899"/>
                  </a:lnTo>
                  <a:lnTo>
                    <a:pt x="1087" y="4900"/>
                  </a:lnTo>
                  <a:lnTo>
                    <a:pt x="1031" y="4900"/>
                  </a:lnTo>
                  <a:lnTo>
                    <a:pt x="976" y="4900"/>
                  </a:lnTo>
                  <a:lnTo>
                    <a:pt x="922" y="4900"/>
                  </a:lnTo>
                  <a:lnTo>
                    <a:pt x="870" y="4897"/>
                  </a:lnTo>
                  <a:lnTo>
                    <a:pt x="821" y="4894"/>
                  </a:lnTo>
                  <a:lnTo>
                    <a:pt x="773" y="4890"/>
                  </a:lnTo>
                  <a:lnTo>
                    <a:pt x="724" y="4884"/>
                  </a:lnTo>
                  <a:lnTo>
                    <a:pt x="673" y="4879"/>
                  </a:lnTo>
                  <a:lnTo>
                    <a:pt x="621" y="4871"/>
                  </a:lnTo>
                  <a:lnTo>
                    <a:pt x="569" y="4864"/>
                  </a:lnTo>
                  <a:lnTo>
                    <a:pt x="516" y="4857"/>
                  </a:lnTo>
                  <a:lnTo>
                    <a:pt x="462" y="4849"/>
                  </a:lnTo>
                  <a:lnTo>
                    <a:pt x="408" y="4841"/>
                  </a:lnTo>
                  <a:lnTo>
                    <a:pt x="355" y="4835"/>
                  </a:lnTo>
                  <a:lnTo>
                    <a:pt x="301" y="4828"/>
                  </a:lnTo>
                  <a:lnTo>
                    <a:pt x="248" y="4821"/>
                  </a:lnTo>
                  <a:lnTo>
                    <a:pt x="197" y="4816"/>
                  </a:lnTo>
                  <a:lnTo>
                    <a:pt x="146" y="4812"/>
                  </a:lnTo>
                  <a:lnTo>
                    <a:pt x="95" y="4808"/>
                  </a:lnTo>
                  <a:lnTo>
                    <a:pt x="47" y="4806"/>
                  </a:lnTo>
                  <a:lnTo>
                    <a:pt x="0" y="4806"/>
                  </a:lnTo>
                  <a:lnTo>
                    <a:pt x="22" y="4846"/>
                  </a:lnTo>
                  <a:lnTo>
                    <a:pt x="44" y="4886"/>
                  </a:lnTo>
                  <a:lnTo>
                    <a:pt x="69" y="4926"/>
                  </a:lnTo>
                  <a:lnTo>
                    <a:pt x="93" y="4967"/>
                  </a:lnTo>
                  <a:lnTo>
                    <a:pt x="144" y="5046"/>
                  </a:lnTo>
                  <a:lnTo>
                    <a:pt x="198" y="5127"/>
                  </a:lnTo>
                  <a:lnTo>
                    <a:pt x="252" y="5209"/>
                  </a:lnTo>
                  <a:lnTo>
                    <a:pt x="306" y="5292"/>
                  </a:lnTo>
                  <a:lnTo>
                    <a:pt x="333" y="5335"/>
                  </a:lnTo>
                  <a:lnTo>
                    <a:pt x="360" y="5378"/>
                  </a:lnTo>
                  <a:lnTo>
                    <a:pt x="386" y="5421"/>
                  </a:lnTo>
                  <a:lnTo>
                    <a:pt x="412" y="5466"/>
                  </a:lnTo>
                  <a:lnTo>
                    <a:pt x="439" y="5516"/>
                  </a:lnTo>
                  <a:lnTo>
                    <a:pt x="467" y="5565"/>
                  </a:lnTo>
                  <a:lnTo>
                    <a:pt x="491" y="5614"/>
                  </a:lnTo>
                  <a:lnTo>
                    <a:pt x="515" y="5662"/>
                  </a:lnTo>
                  <a:lnTo>
                    <a:pt x="561" y="5758"/>
                  </a:lnTo>
                  <a:lnTo>
                    <a:pt x="604" y="5852"/>
                  </a:lnTo>
                  <a:lnTo>
                    <a:pt x="645" y="5945"/>
                  </a:lnTo>
                  <a:lnTo>
                    <a:pt x="687" y="6039"/>
                  </a:lnTo>
                  <a:lnTo>
                    <a:pt x="729" y="6133"/>
                  </a:lnTo>
                  <a:lnTo>
                    <a:pt x="774" y="6226"/>
                  </a:lnTo>
                  <a:lnTo>
                    <a:pt x="786" y="6210"/>
                  </a:lnTo>
                  <a:lnTo>
                    <a:pt x="797" y="6193"/>
                  </a:lnTo>
                  <a:lnTo>
                    <a:pt x="808" y="6174"/>
                  </a:lnTo>
                  <a:lnTo>
                    <a:pt x="817" y="6156"/>
                  </a:lnTo>
                  <a:lnTo>
                    <a:pt x="826" y="6137"/>
                  </a:lnTo>
                  <a:lnTo>
                    <a:pt x="835" y="6116"/>
                  </a:lnTo>
                  <a:lnTo>
                    <a:pt x="842" y="6096"/>
                  </a:lnTo>
                  <a:lnTo>
                    <a:pt x="848" y="6074"/>
                  </a:lnTo>
                  <a:lnTo>
                    <a:pt x="861" y="6031"/>
                  </a:lnTo>
                  <a:lnTo>
                    <a:pt x="871" y="5987"/>
                  </a:lnTo>
                  <a:lnTo>
                    <a:pt x="881" y="5941"/>
                  </a:lnTo>
                  <a:lnTo>
                    <a:pt x="889" y="5896"/>
                  </a:lnTo>
                  <a:lnTo>
                    <a:pt x="898" y="5849"/>
                  </a:lnTo>
                  <a:lnTo>
                    <a:pt x="907" y="5804"/>
                  </a:lnTo>
                  <a:lnTo>
                    <a:pt x="915" y="5760"/>
                  </a:lnTo>
                  <a:lnTo>
                    <a:pt x="925" y="5718"/>
                  </a:lnTo>
                  <a:lnTo>
                    <a:pt x="932" y="5697"/>
                  </a:lnTo>
                  <a:lnTo>
                    <a:pt x="937" y="5678"/>
                  </a:lnTo>
                  <a:lnTo>
                    <a:pt x="944" y="5658"/>
                  </a:lnTo>
                  <a:lnTo>
                    <a:pt x="952" y="5639"/>
                  </a:lnTo>
                  <a:lnTo>
                    <a:pt x="959" y="5621"/>
                  </a:lnTo>
                  <a:lnTo>
                    <a:pt x="968" y="5604"/>
                  </a:lnTo>
                  <a:lnTo>
                    <a:pt x="977" y="5587"/>
                  </a:lnTo>
                  <a:lnTo>
                    <a:pt x="987" y="5572"/>
                  </a:lnTo>
                  <a:lnTo>
                    <a:pt x="1134" y="5638"/>
                  </a:lnTo>
                  <a:lnTo>
                    <a:pt x="1276" y="5701"/>
                  </a:lnTo>
                  <a:lnTo>
                    <a:pt x="1414" y="5761"/>
                  </a:lnTo>
                  <a:lnTo>
                    <a:pt x="1550" y="5820"/>
                  </a:lnTo>
                  <a:lnTo>
                    <a:pt x="1619" y="5847"/>
                  </a:lnTo>
                  <a:lnTo>
                    <a:pt x="1686" y="5874"/>
                  </a:lnTo>
                  <a:lnTo>
                    <a:pt x="1754" y="5900"/>
                  </a:lnTo>
                  <a:lnTo>
                    <a:pt x="1822" y="5925"/>
                  </a:lnTo>
                  <a:lnTo>
                    <a:pt x="1890" y="5950"/>
                  </a:lnTo>
                  <a:lnTo>
                    <a:pt x="1958" y="5973"/>
                  </a:lnTo>
                  <a:lnTo>
                    <a:pt x="2028" y="5995"/>
                  </a:lnTo>
                  <a:lnTo>
                    <a:pt x="2098" y="6016"/>
                  </a:lnTo>
                  <a:lnTo>
                    <a:pt x="2169" y="6036"/>
                  </a:lnTo>
                  <a:lnTo>
                    <a:pt x="2242" y="6054"/>
                  </a:lnTo>
                  <a:lnTo>
                    <a:pt x="2314" y="6073"/>
                  </a:lnTo>
                  <a:lnTo>
                    <a:pt x="2389" y="6090"/>
                  </a:lnTo>
                  <a:lnTo>
                    <a:pt x="2465" y="6104"/>
                  </a:lnTo>
                  <a:lnTo>
                    <a:pt x="2544" y="6118"/>
                  </a:lnTo>
                  <a:lnTo>
                    <a:pt x="2623" y="6131"/>
                  </a:lnTo>
                  <a:lnTo>
                    <a:pt x="2704" y="6142"/>
                  </a:lnTo>
                  <a:lnTo>
                    <a:pt x="2787" y="6152"/>
                  </a:lnTo>
                  <a:lnTo>
                    <a:pt x="2873" y="6161"/>
                  </a:lnTo>
                  <a:lnTo>
                    <a:pt x="2962" y="6168"/>
                  </a:lnTo>
                  <a:lnTo>
                    <a:pt x="3052" y="6173"/>
                  </a:lnTo>
                  <a:lnTo>
                    <a:pt x="3145" y="6177"/>
                  </a:lnTo>
                  <a:lnTo>
                    <a:pt x="3240" y="6180"/>
                  </a:lnTo>
                  <a:lnTo>
                    <a:pt x="3339" y="6180"/>
                  </a:lnTo>
                  <a:lnTo>
                    <a:pt x="3441" y="6179"/>
                  </a:lnTo>
                  <a:lnTo>
                    <a:pt x="3527" y="6177"/>
                  </a:lnTo>
                  <a:lnTo>
                    <a:pt x="3614" y="6173"/>
                  </a:lnTo>
                  <a:lnTo>
                    <a:pt x="3699" y="6168"/>
                  </a:lnTo>
                  <a:lnTo>
                    <a:pt x="3784" y="6160"/>
                  </a:lnTo>
                  <a:lnTo>
                    <a:pt x="3868" y="6152"/>
                  </a:lnTo>
                  <a:lnTo>
                    <a:pt x="3951" y="6142"/>
                  </a:lnTo>
                  <a:lnTo>
                    <a:pt x="4033" y="6131"/>
                  </a:lnTo>
                  <a:lnTo>
                    <a:pt x="4115" y="6118"/>
                  </a:lnTo>
                  <a:lnTo>
                    <a:pt x="4196" y="6104"/>
                  </a:lnTo>
                  <a:lnTo>
                    <a:pt x="4276" y="6088"/>
                  </a:lnTo>
                  <a:lnTo>
                    <a:pt x="4355" y="6072"/>
                  </a:lnTo>
                  <a:lnTo>
                    <a:pt x="4433" y="6054"/>
                  </a:lnTo>
                  <a:lnTo>
                    <a:pt x="4510" y="6036"/>
                  </a:lnTo>
                  <a:lnTo>
                    <a:pt x="4588" y="6015"/>
                  </a:lnTo>
                  <a:lnTo>
                    <a:pt x="4664" y="5994"/>
                  </a:lnTo>
                  <a:lnTo>
                    <a:pt x="4739" y="5971"/>
                  </a:lnTo>
                  <a:lnTo>
                    <a:pt x="4813" y="5947"/>
                  </a:lnTo>
                  <a:lnTo>
                    <a:pt x="4886" y="5922"/>
                  </a:lnTo>
                  <a:lnTo>
                    <a:pt x="4959" y="5897"/>
                  </a:lnTo>
                  <a:lnTo>
                    <a:pt x="5031" y="5870"/>
                  </a:lnTo>
                  <a:lnTo>
                    <a:pt x="5101" y="5843"/>
                  </a:lnTo>
                  <a:lnTo>
                    <a:pt x="5171" y="5814"/>
                  </a:lnTo>
                  <a:lnTo>
                    <a:pt x="5240" y="5784"/>
                  </a:lnTo>
                  <a:lnTo>
                    <a:pt x="5309" y="5754"/>
                  </a:lnTo>
                  <a:lnTo>
                    <a:pt x="5376" y="5723"/>
                  </a:lnTo>
                  <a:lnTo>
                    <a:pt x="5442" y="5691"/>
                  </a:lnTo>
                  <a:lnTo>
                    <a:pt x="5507" y="5658"/>
                  </a:lnTo>
                  <a:lnTo>
                    <a:pt x="5572" y="5625"/>
                  </a:lnTo>
                  <a:lnTo>
                    <a:pt x="5636" y="5590"/>
                  </a:lnTo>
                  <a:lnTo>
                    <a:pt x="5699" y="5556"/>
                  </a:lnTo>
                  <a:lnTo>
                    <a:pt x="5761" y="5521"/>
                  </a:lnTo>
                  <a:lnTo>
                    <a:pt x="5822" y="5485"/>
                  </a:lnTo>
                  <a:lnTo>
                    <a:pt x="5882" y="5448"/>
                  </a:lnTo>
                  <a:lnTo>
                    <a:pt x="5941" y="5411"/>
                  </a:lnTo>
                  <a:lnTo>
                    <a:pt x="6000" y="5372"/>
                  </a:lnTo>
                  <a:lnTo>
                    <a:pt x="6058" y="5333"/>
                  </a:lnTo>
                  <a:lnTo>
                    <a:pt x="6116" y="5293"/>
                  </a:lnTo>
                  <a:lnTo>
                    <a:pt x="6172" y="5251"/>
                  </a:lnTo>
                  <a:lnTo>
                    <a:pt x="6228" y="5210"/>
                  </a:lnTo>
                  <a:lnTo>
                    <a:pt x="6283" y="5167"/>
                  </a:lnTo>
                  <a:lnTo>
                    <a:pt x="6337" y="5124"/>
                  </a:lnTo>
                  <a:lnTo>
                    <a:pt x="6390" y="5080"/>
                  </a:lnTo>
                  <a:lnTo>
                    <a:pt x="6442" y="5036"/>
                  </a:lnTo>
                  <a:lnTo>
                    <a:pt x="6493" y="4991"/>
                  </a:lnTo>
                  <a:lnTo>
                    <a:pt x="6542" y="4946"/>
                  </a:lnTo>
                  <a:lnTo>
                    <a:pt x="6591" y="4901"/>
                  </a:lnTo>
                  <a:lnTo>
                    <a:pt x="6637" y="4855"/>
                  </a:lnTo>
                  <a:lnTo>
                    <a:pt x="6683" y="4807"/>
                  </a:lnTo>
                  <a:lnTo>
                    <a:pt x="6738" y="4748"/>
                  </a:lnTo>
                  <a:lnTo>
                    <a:pt x="6786" y="4693"/>
                  </a:lnTo>
                  <a:lnTo>
                    <a:pt x="6809" y="4667"/>
                  </a:lnTo>
                  <a:lnTo>
                    <a:pt x="6832" y="4643"/>
                  </a:lnTo>
                  <a:lnTo>
                    <a:pt x="6854" y="4620"/>
                  </a:lnTo>
                  <a:lnTo>
                    <a:pt x="6877" y="4599"/>
                  </a:lnTo>
                  <a:lnTo>
                    <a:pt x="6889" y="4589"/>
                  </a:lnTo>
                  <a:lnTo>
                    <a:pt x="6902" y="4580"/>
                  </a:lnTo>
                  <a:lnTo>
                    <a:pt x="6915" y="4571"/>
                  </a:lnTo>
                  <a:lnTo>
                    <a:pt x="6928" y="4563"/>
                  </a:lnTo>
                  <a:lnTo>
                    <a:pt x="6941" y="4555"/>
                  </a:lnTo>
                  <a:lnTo>
                    <a:pt x="6956" y="4547"/>
                  </a:lnTo>
                  <a:lnTo>
                    <a:pt x="6970" y="4541"/>
                  </a:lnTo>
                  <a:lnTo>
                    <a:pt x="6985" y="4534"/>
                  </a:lnTo>
                  <a:lnTo>
                    <a:pt x="7001" y="4528"/>
                  </a:lnTo>
                  <a:lnTo>
                    <a:pt x="7017" y="4523"/>
                  </a:lnTo>
                  <a:lnTo>
                    <a:pt x="7035" y="4518"/>
                  </a:lnTo>
                  <a:lnTo>
                    <a:pt x="7054" y="4514"/>
                  </a:lnTo>
                  <a:lnTo>
                    <a:pt x="7073" y="4511"/>
                  </a:lnTo>
                  <a:lnTo>
                    <a:pt x="7093" y="4509"/>
                  </a:lnTo>
                  <a:lnTo>
                    <a:pt x="7114" y="4506"/>
                  </a:lnTo>
                  <a:lnTo>
                    <a:pt x="7136" y="4504"/>
                  </a:lnTo>
                  <a:lnTo>
                    <a:pt x="7242" y="4500"/>
                  </a:lnTo>
                  <a:lnTo>
                    <a:pt x="7349" y="4496"/>
                  </a:lnTo>
                  <a:lnTo>
                    <a:pt x="7459" y="4494"/>
                  </a:lnTo>
                  <a:lnTo>
                    <a:pt x="7571" y="4492"/>
                  </a:lnTo>
                  <a:lnTo>
                    <a:pt x="7684" y="4492"/>
                  </a:lnTo>
                  <a:lnTo>
                    <a:pt x="7799" y="4492"/>
                  </a:lnTo>
                  <a:lnTo>
                    <a:pt x="7916" y="4493"/>
                  </a:lnTo>
                  <a:lnTo>
                    <a:pt x="8034" y="4494"/>
                  </a:lnTo>
                  <a:lnTo>
                    <a:pt x="8275" y="4499"/>
                  </a:lnTo>
                  <a:lnTo>
                    <a:pt x="8520" y="4504"/>
                  </a:lnTo>
                  <a:lnTo>
                    <a:pt x="8769" y="4510"/>
                  </a:lnTo>
                  <a:lnTo>
                    <a:pt x="9022" y="4516"/>
                  </a:lnTo>
                  <a:lnTo>
                    <a:pt x="9275" y="4523"/>
                  </a:lnTo>
                  <a:lnTo>
                    <a:pt x="9531" y="4528"/>
                  </a:lnTo>
                  <a:lnTo>
                    <a:pt x="9658" y="4530"/>
                  </a:lnTo>
                  <a:lnTo>
                    <a:pt x="9786" y="4532"/>
                  </a:lnTo>
                  <a:lnTo>
                    <a:pt x="9913" y="4532"/>
                  </a:lnTo>
                  <a:lnTo>
                    <a:pt x="10040" y="4532"/>
                  </a:lnTo>
                  <a:lnTo>
                    <a:pt x="10167" y="4532"/>
                  </a:lnTo>
                  <a:lnTo>
                    <a:pt x="10294" y="4531"/>
                  </a:lnTo>
                  <a:lnTo>
                    <a:pt x="10420" y="4527"/>
                  </a:lnTo>
                  <a:lnTo>
                    <a:pt x="10544" y="4524"/>
                  </a:lnTo>
                  <a:lnTo>
                    <a:pt x="10669" y="4520"/>
                  </a:lnTo>
                  <a:lnTo>
                    <a:pt x="10792" y="4514"/>
                  </a:lnTo>
                  <a:lnTo>
                    <a:pt x="10913" y="4507"/>
                  </a:lnTo>
                  <a:lnTo>
                    <a:pt x="11035" y="4500"/>
                  </a:lnTo>
                  <a:lnTo>
                    <a:pt x="11049" y="6"/>
                  </a:lnTo>
                  <a:lnTo>
                    <a:pt x="7410" y="0"/>
                  </a:lnTo>
                  <a:lnTo>
                    <a:pt x="7409" y="34"/>
                  </a:lnTo>
                  <a:lnTo>
                    <a:pt x="7409" y="69"/>
                  </a:lnTo>
                  <a:lnTo>
                    <a:pt x="7410" y="103"/>
                  </a:lnTo>
                  <a:lnTo>
                    <a:pt x="7411" y="136"/>
                  </a:lnTo>
                  <a:lnTo>
                    <a:pt x="7415" y="203"/>
                  </a:lnTo>
                  <a:lnTo>
                    <a:pt x="7422" y="271"/>
                  </a:lnTo>
                  <a:lnTo>
                    <a:pt x="7431" y="340"/>
                  </a:lnTo>
                  <a:lnTo>
                    <a:pt x="7440" y="411"/>
                  </a:lnTo>
                  <a:lnTo>
                    <a:pt x="7448" y="486"/>
                  </a:lnTo>
                  <a:lnTo>
                    <a:pt x="7457" y="564"/>
                  </a:lnTo>
                  <a:lnTo>
                    <a:pt x="7465" y="648"/>
                  </a:lnTo>
                  <a:lnTo>
                    <a:pt x="7472" y="736"/>
                  </a:lnTo>
                  <a:lnTo>
                    <a:pt x="7474" y="784"/>
                  </a:lnTo>
                  <a:lnTo>
                    <a:pt x="7476" y="832"/>
                  </a:lnTo>
                  <a:lnTo>
                    <a:pt x="7477" y="882"/>
                  </a:lnTo>
                  <a:lnTo>
                    <a:pt x="7477" y="934"/>
                  </a:lnTo>
                  <a:lnTo>
                    <a:pt x="7477" y="988"/>
                  </a:lnTo>
                  <a:lnTo>
                    <a:pt x="7476" y="1045"/>
                  </a:lnTo>
                  <a:lnTo>
                    <a:pt x="7474" y="1103"/>
                  </a:lnTo>
                  <a:lnTo>
                    <a:pt x="7472" y="1164"/>
                  </a:lnTo>
                  <a:lnTo>
                    <a:pt x="7467" y="1228"/>
                  </a:lnTo>
                  <a:lnTo>
                    <a:pt x="7462" y="1294"/>
                  </a:lnTo>
                  <a:lnTo>
                    <a:pt x="7456" y="1362"/>
                  </a:lnTo>
                  <a:lnTo>
                    <a:pt x="7448" y="1432"/>
                  </a:lnTo>
                  <a:lnTo>
                    <a:pt x="7439" y="1512"/>
                  </a:lnTo>
                  <a:lnTo>
                    <a:pt x="7427" y="1591"/>
                  </a:lnTo>
                  <a:lnTo>
                    <a:pt x="7414" y="1670"/>
                  </a:lnTo>
                  <a:lnTo>
                    <a:pt x="7400" y="1750"/>
                  </a:lnTo>
                  <a:lnTo>
                    <a:pt x="7384" y="1829"/>
                  </a:lnTo>
                  <a:lnTo>
                    <a:pt x="7368" y="1907"/>
                  </a:lnTo>
                  <a:lnTo>
                    <a:pt x="7350" y="1986"/>
                  </a:lnTo>
                  <a:lnTo>
                    <a:pt x="7330" y="2063"/>
                  </a:lnTo>
                  <a:lnTo>
                    <a:pt x="7311" y="2140"/>
                  </a:lnTo>
                  <a:lnTo>
                    <a:pt x="7290" y="2216"/>
                  </a:lnTo>
                  <a:lnTo>
                    <a:pt x="7267" y="2291"/>
                  </a:lnTo>
                  <a:lnTo>
                    <a:pt x="7243" y="2365"/>
                  </a:lnTo>
                  <a:lnTo>
                    <a:pt x="7219" y="2438"/>
                  </a:lnTo>
                  <a:lnTo>
                    <a:pt x="7195" y="2510"/>
                  </a:lnTo>
                  <a:lnTo>
                    <a:pt x="7168" y="2579"/>
                  </a:lnTo>
                  <a:lnTo>
                    <a:pt x="7142" y="2649"/>
                  </a:lnTo>
                  <a:lnTo>
                    <a:pt x="7068" y="2825"/>
                  </a:lnTo>
                  <a:lnTo>
                    <a:pt x="6988" y="2997"/>
                  </a:lnTo>
                  <a:lnTo>
                    <a:pt x="6902" y="3166"/>
                  </a:lnTo>
                  <a:lnTo>
                    <a:pt x="6809" y="3329"/>
                  </a:lnTo>
                  <a:lnTo>
                    <a:pt x="6710" y="3488"/>
                  </a:lnTo>
                  <a:lnTo>
                    <a:pt x="6605" y="3643"/>
                  </a:lnTo>
                  <a:lnTo>
                    <a:pt x="6496" y="3792"/>
                  </a:lnTo>
                  <a:lnTo>
                    <a:pt x="6380" y="3937"/>
                  </a:lnTo>
                  <a:lnTo>
                    <a:pt x="6259" y="4077"/>
                  </a:lnTo>
                  <a:lnTo>
                    <a:pt x="6133" y="4211"/>
                  </a:lnTo>
                  <a:lnTo>
                    <a:pt x="6002" y="4341"/>
                  </a:lnTo>
                  <a:lnTo>
                    <a:pt x="5866" y="4466"/>
                  </a:lnTo>
                  <a:lnTo>
                    <a:pt x="5726" y="4583"/>
                  </a:lnTo>
                  <a:lnTo>
                    <a:pt x="5581" y="4697"/>
                  </a:lnTo>
                  <a:lnTo>
                    <a:pt x="5432" y="4805"/>
                  </a:lnTo>
                  <a:lnTo>
                    <a:pt x="5279" y="4906"/>
                  </a:lnTo>
                  <a:lnTo>
                    <a:pt x="5122" y="5002"/>
                  </a:lnTo>
                  <a:lnTo>
                    <a:pt x="4961" y="5091"/>
                  </a:lnTo>
                  <a:lnTo>
                    <a:pt x="4796" y="5175"/>
                  </a:lnTo>
                  <a:lnTo>
                    <a:pt x="4628" y="5252"/>
                  </a:lnTo>
                  <a:lnTo>
                    <a:pt x="4456" y="5323"/>
                  </a:lnTo>
                  <a:lnTo>
                    <a:pt x="4282" y="5387"/>
                  </a:lnTo>
                  <a:lnTo>
                    <a:pt x="4105" y="5445"/>
                  </a:lnTo>
                  <a:lnTo>
                    <a:pt x="3924" y="5496"/>
                  </a:lnTo>
                  <a:lnTo>
                    <a:pt x="3741" y="5540"/>
                  </a:lnTo>
                  <a:lnTo>
                    <a:pt x="3556" y="5576"/>
                  </a:lnTo>
                  <a:lnTo>
                    <a:pt x="3367" y="5606"/>
                  </a:lnTo>
                  <a:lnTo>
                    <a:pt x="3178" y="5629"/>
                  </a:lnTo>
                  <a:lnTo>
                    <a:pt x="2986" y="5643"/>
                  </a:lnTo>
                  <a:lnTo>
                    <a:pt x="2792" y="5651"/>
                  </a:lnTo>
                  <a:lnTo>
                    <a:pt x="2597" y="5652"/>
                  </a:lnTo>
                  <a:lnTo>
                    <a:pt x="2399" y="5644"/>
                  </a:lnTo>
                  <a:lnTo>
                    <a:pt x="2330" y="5639"/>
                  </a:lnTo>
                  <a:lnTo>
                    <a:pt x="2253" y="5633"/>
                  </a:lnTo>
                  <a:lnTo>
                    <a:pt x="2170" y="5626"/>
                  </a:lnTo>
                  <a:lnTo>
                    <a:pt x="2081" y="5616"/>
                  </a:lnTo>
                  <a:lnTo>
                    <a:pt x="1989" y="5605"/>
                  </a:lnTo>
                  <a:lnTo>
                    <a:pt x="1894" y="5592"/>
                  </a:lnTo>
                  <a:lnTo>
                    <a:pt x="1798" y="5577"/>
                  </a:lnTo>
                  <a:lnTo>
                    <a:pt x="1704" y="5561"/>
                  </a:lnTo>
                  <a:lnTo>
                    <a:pt x="1656" y="5551"/>
                  </a:lnTo>
                  <a:lnTo>
                    <a:pt x="1610" y="5541"/>
                  </a:lnTo>
                  <a:lnTo>
                    <a:pt x="1565" y="5531"/>
                  </a:lnTo>
                  <a:lnTo>
                    <a:pt x="1521" y="5520"/>
                  </a:lnTo>
                  <a:lnTo>
                    <a:pt x="1477" y="5509"/>
                  </a:lnTo>
                  <a:lnTo>
                    <a:pt x="1435" y="5497"/>
                  </a:lnTo>
                  <a:lnTo>
                    <a:pt x="1394" y="5485"/>
                  </a:lnTo>
                  <a:lnTo>
                    <a:pt x="1355" y="5471"/>
                  </a:lnTo>
                  <a:lnTo>
                    <a:pt x="1318" y="5458"/>
                  </a:lnTo>
                  <a:lnTo>
                    <a:pt x="1284" y="5444"/>
                  </a:lnTo>
                  <a:lnTo>
                    <a:pt x="1251" y="5430"/>
                  </a:lnTo>
                  <a:lnTo>
                    <a:pt x="1220" y="5414"/>
                  </a:lnTo>
                  <a:lnTo>
                    <a:pt x="1191" y="5399"/>
                  </a:lnTo>
                  <a:lnTo>
                    <a:pt x="1166" y="5382"/>
                  </a:lnTo>
                  <a:lnTo>
                    <a:pt x="1144" y="5366"/>
                  </a:lnTo>
                  <a:lnTo>
                    <a:pt x="1124" y="5348"/>
                  </a:lnTo>
                  <a:close/>
                </a:path>
              </a:pathLst>
            </a:custGeom>
            <a:solidFill>
              <a:srgbClr val="187DFA">
                <a:alpha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B4F3B10D-BFF6-DCBD-C4BE-808690835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1977" y="3883777"/>
              <a:ext cx="1397078" cy="2461899"/>
            </a:xfrm>
            <a:custGeom>
              <a:avLst/>
              <a:gdLst>
                <a:gd name="T0" fmla="*/ 649 w 6282"/>
                <a:gd name="T1" fmla="*/ 1103 h 11067"/>
                <a:gd name="T2" fmla="*/ 523 w 6282"/>
                <a:gd name="T3" fmla="*/ 1358 h 11067"/>
                <a:gd name="T4" fmla="*/ 415 w 6282"/>
                <a:gd name="T5" fmla="*/ 1605 h 11067"/>
                <a:gd name="T6" fmla="*/ 297 w 6282"/>
                <a:gd name="T7" fmla="*/ 1945 h 11067"/>
                <a:gd name="T8" fmla="*/ 206 w 6282"/>
                <a:gd name="T9" fmla="*/ 2292 h 11067"/>
                <a:gd name="T10" fmla="*/ 141 w 6282"/>
                <a:gd name="T11" fmla="*/ 2647 h 11067"/>
                <a:gd name="T12" fmla="*/ 102 w 6282"/>
                <a:gd name="T13" fmla="*/ 3013 h 11067"/>
                <a:gd name="T14" fmla="*/ 91 w 6282"/>
                <a:gd name="T15" fmla="*/ 3387 h 11067"/>
                <a:gd name="T16" fmla="*/ 148 w 6282"/>
                <a:gd name="T17" fmla="*/ 4060 h 11067"/>
                <a:gd name="T18" fmla="*/ 304 w 6282"/>
                <a:gd name="T19" fmla="*/ 4735 h 11067"/>
                <a:gd name="T20" fmla="*/ 545 w 6282"/>
                <a:gd name="T21" fmla="*/ 5381 h 11067"/>
                <a:gd name="T22" fmla="*/ 861 w 6282"/>
                <a:gd name="T23" fmla="*/ 5968 h 11067"/>
                <a:gd name="T24" fmla="*/ 1238 w 6282"/>
                <a:gd name="T25" fmla="*/ 6468 h 11067"/>
                <a:gd name="T26" fmla="*/ 1638 w 6282"/>
                <a:gd name="T27" fmla="*/ 6858 h 11067"/>
                <a:gd name="T28" fmla="*/ 1733 w 6282"/>
                <a:gd name="T29" fmla="*/ 6978 h 11067"/>
                <a:gd name="T30" fmla="*/ 1769 w 6282"/>
                <a:gd name="T31" fmla="*/ 7116 h 11067"/>
                <a:gd name="T32" fmla="*/ 1769 w 6282"/>
                <a:gd name="T33" fmla="*/ 7441 h 11067"/>
                <a:gd name="T34" fmla="*/ 2568 w 6282"/>
                <a:gd name="T35" fmla="*/ 11052 h 11067"/>
                <a:gd name="T36" fmla="*/ 4362 w 6282"/>
                <a:gd name="T37" fmla="*/ 11067 h 11067"/>
                <a:gd name="T38" fmla="*/ 5906 w 6282"/>
                <a:gd name="T39" fmla="*/ 11054 h 11067"/>
                <a:gd name="T40" fmla="*/ 6278 w 6282"/>
                <a:gd name="T41" fmla="*/ 10414 h 11067"/>
                <a:gd name="T42" fmla="*/ 6280 w 6282"/>
                <a:gd name="T43" fmla="*/ 9009 h 11067"/>
                <a:gd name="T44" fmla="*/ 6268 w 6282"/>
                <a:gd name="T45" fmla="*/ 7624 h 11067"/>
                <a:gd name="T46" fmla="*/ 5420 w 6282"/>
                <a:gd name="T47" fmla="*/ 7450 h 11067"/>
                <a:gd name="T48" fmla="*/ 4953 w 6282"/>
                <a:gd name="T49" fmla="*/ 7452 h 11067"/>
                <a:gd name="T50" fmla="*/ 4507 w 6282"/>
                <a:gd name="T51" fmla="*/ 7408 h 11067"/>
                <a:gd name="T52" fmla="*/ 4037 w 6282"/>
                <a:gd name="T53" fmla="*/ 7298 h 11067"/>
                <a:gd name="T54" fmla="*/ 3516 w 6282"/>
                <a:gd name="T55" fmla="*/ 7106 h 11067"/>
                <a:gd name="T56" fmla="*/ 3102 w 6282"/>
                <a:gd name="T57" fmla="*/ 6908 h 11067"/>
                <a:gd name="T58" fmla="*/ 2737 w 6282"/>
                <a:gd name="T59" fmla="*/ 6686 h 11067"/>
                <a:gd name="T60" fmla="*/ 2411 w 6282"/>
                <a:gd name="T61" fmla="*/ 6446 h 11067"/>
                <a:gd name="T62" fmla="*/ 2113 w 6282"/>
                <a:gd name="T63" fmla="*/ 6186 h 11067"/>
                <a:gd name="T64" fmla="*/ 1836 w 6282"/>
                <a:gd name="T65" fmla="*/ 5909 h 11067"/>
                <a:gd name="T66" fmla="*/ 1593 w 6282"/>
                <a:gd name="T67" fmla="*/ 5624 h 11067"/>
                <a:gd name="T68" fmla="*/ 1359 w 6282"/>
                <a:gd name="T69" fmla="*/ 5287 h 11067"/>
                <a:gd name="T70" fmla="*/ 1142 w 6282"/>
                <a:gd name="T71" fmla="*/ 4904 h 11067"/>
                <a:gd name="T72" fmla="*/ 951 w 6282"/>
                <a:gd name="T73" fmla="*/ 4488 h 11067"/>
                <a:gd name="T74" fmla="*/ 800 w 6282"/>
                <a:gd name="T75" fmla="*/ 4054 h 11067"/>
                <a:gd name="T76" fmla="*/ 697 w 6282"/>
                <a:gd name="T77" fmla="*/ 3604 h 11067"/>
                <a:gd name="T78" fmla="*/ 639 w 6282"/>
                <a:gd name="T79" fmla="*/ 3082 h 11067"/>
                <a:gd name="T80" fmla="*/ 627 w 6282"/>
                <a:gd name="T81" fmla="*/ 2515 h 11067"/>
                <a:gd name="T82" fmla="*/ 669 w 6282"/>
                <a:gd name="T83" fmla="*/ 1957 h 11067"/>
                <a:gd name="T84" fmla="*/ 771 w 6282"/>
                <a:gd name="T85" fmla="*/ 1455 h 11067"/>
                <a:gd name="T86" fmla="*/ 941 w 6282"/>
                <a:gd name="T87" fmla="*/ 1147 h 11067"/>
                <a:gd name="T88" fmla="*/ 1157 w 6282"/>
                <a:gd name="T89" fmla="*/ 1421 h 11067"/>
                <a:gd name="T90" fmla="*/ 1315 w 6282"/>
                <a:gd name="T91" fmla="*/ 1602 h 11067"/>
                <a:gd name="T92" fmla="*/ 1366 w 6282"/>
                <a:gd name="T93" fmla="*/ 1481 h 11067"/>
                <a:gd name="T94" fmla="*/ 1361 w 6282"/>
                <a:gd name="T95" fmla="*/ 1160 h 11067"/>
                <a:gd name="T96" fmla="*/ 1370 w 6282"/>
                <a:gd name="T97" fmla="*/ 834 h 11067"/>
                <a:gd name="T98" fmla="*/ 1406 w 6282"/>
                <a:gd name="T99" fmla="*/ 538 h 11067"/>
                <a:gd name="T100" fmla="*/ 1453 w 6282"/>
                <a:gd name="T101" fmla="*/ 218 h 11067"/>
                <a:gd name="T102" fmla="*/ 1381 w 6282"/>
                <a:gd name="T103" fmla="*/ 59 h 11067"/>
                <a:gd name="T104" fmla="*/ 875 w 6282"/>
                <a:gd name="T105" fmla="*/ 378 h 11067"/>
                <a:gd name="T106" fmla="*/ 318 w 6282"/>
                <a:gd name="T107" fmla="*/ 660 h 1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282" h="11067">
                  <a:moveTo>
                    <a:pt x="0" y="798"/>
                  </a:moveTo>
                  <a:lnTo>
                    <a:pt x="694" y="974"/>
                  </a:lnTo>
                  <a:lnTo>
                    <a:pt x="684" y="1007"/>
                  </a:lnTo>
                  <a:lnTo>
                    <a:pt x="674" y="1039"/>
                  </a:lnTo>
                  <a:lnTo>
                    <a:pt x="662" y="1071"/>
                  </a:lnTo>
                  <a:lnTo>
                    <a:pt x="649" y="1103"/>
                  </a:lnTo>
                  <a:lnTo>
                    <a:pt x="636" y="1134"/>
                  </a:lnTo>
                  <a:lnTo>
                    <a:pt x="620" y="1166"/>
                  </a:lnTo>
                  <a:lnTo>
                    <a:pt x="605" y="1198"/>
                  </a:lnTo>
                  <a:lnTo>
                    <a:pt x="589" y="1228"/>
                  </a:lnTo>
                  <a:lnTo>
                    <a:pt x="556" y="1292"/>
                  </a:lnTo>
                  <a:lnTo>
                    <a:pt x="523" y="1358"/>
                  </a:lnTo>
                  <a:lnTo>
                    <a:pt x="507" y="1391"/>
                  </a:lnTo>
                  <a:lnTo>
                    <a:pt x="491" y="1426"/>
                  </a:lnTo>
                  <a:lnTo>
                    <a:pt x="475" y="1460"/>
                  </a:lnTo>
                  <a:lnTo>
                    <a:pt x="460" y="1495"/>
                  </a:lnTo>
                  <a:lnTo>
                    <a:pt x="437" y="1550"/>
                  </a:lnTo>
                  <a:lnTo>
                    <a:pt x="415" y="1605"/>
                  </a:lnTo>
                  <a:lnTo>
                    <a:pt x="393" y="1661"/>
                  </a:lnTo>
                  <a:lnTo>
                    <a:pt x="373" y="1718"/>
                  </a:lnTo>
                  <a:lnTo>
                    <a:pt x="353" y="1774"/>
                  </a:lnTo>
                  <a:lnTo>
                    <a:pt x="334" y="1830"/>
                  </a:lnTo>
                  <a:lnTo>
                    <a:pt x="315" y="1887"/>
                  </a:lnTo>
                  <a:lnTo>
                    <a:pt x="297" y="1945"/>
                  </a:lnTo>
                  <a:lnTo>
                    <a:pt x="281" y="2002"/>
                  </a:lnTo>
                  <a:lnTo>
                    <a:pt x="264" y="2059"/>
                  </a:lnTo>
                  <a:lnTo>
                    <a:pt x="249" y="2116"/>
                  </a:lnTo>
                  <a:lnTo>
                    <a:pt x="233" y="2175"/>
                  </a:lnTo>
                  <a:lnTo>
                    <a:pt x="219" y="2233"/>
                  </a:lnTo>
                  <a:lnTo>
                    <a:pt x="206" y="2292"/>
                  </a:lnTo>
                  <a:lnTo>
                    <a:pt x="193" y="2350"/>
                  </a:lnTo>
                  <a:lnTo>
                    <a:pt x="180" y="2409"/>
                  </a:lnTo>
                  <a:lnTo>
                    <a:pt x="169" y="2469"/>
                  </a:lnTo>
                  <a:lnTo>
                    <a:pt x="159" y="2528"/>
                  </a:lnTo>
                  <a:lnTo>
                    <a:pt x="150" y="2588"/>
                  </a:lnTo>
                  <a:lnTo>
                    <a:pt x="141" y="2647"/>
                  </a:lnTo>
                  <a:lnTo>
                    <a:pt x="132" y="2708"/>
                  </a:lnTo>
                  <a:lnTo>
                    <a:pt x="124" y="2769"/>
                  </a:lnTo>
                  <a:lnTo>
                    <a:pt x="118" y="2829"/>
                  </a:lnTo>
                  <a:lnTo>
                    <a:pt x="112" y="2890"/>
                  </a:lnTo>
                  <a:lnTo>
                    <a:pt x="107" y="2952"/>
                  </a:lnTo>
                  <a:lnTo>
                    <a:pt x="102" y="3013"/>
                  </a:lnTo>
                  <a:lnTo>
                    <a:pt x="98" y="3075"/>
                  </a:lnTo>
                  <a:lnTo>
                    <a:pt x="96" y="3137"/>
                  </a:lnTo>
                  <a:lnTo>
                    <a:pt x="93" y="3198"/>
                  </a:lnTo>
                  <a:lnTo>
                    <a:pt x="91" y="3261"/>
                  </a:lnTo>
                  <a:lnTo>
                    <a:pt x="91" y="3324"/>
                  </a:lnTo>
                  <a:lnTo>
                    <a:pt x="91" y="3387"/>
                  </a:lnTo>
                  <a:lnTo>
                    <a:pt x="93" y="3498"/>
                  </a:lnTo>
                  <a:lnTo>
                    <a:pt x="99" y="3609"/>
                  </a:lnTo>
                  <a:lnTo>
                    <a:pt x="107" y="3722"/>
                  </a:lnTo>
                  <a:lnTo>
                    <a:pt x="118" y="3834"/>
                  </a:lnTo>
                  <a:lnTo>
                    <a:pt x="132" y="3947"/>
                  </a:lnTo>
                  <a:lnTo>
                    <a:pt x="148" y="4060"/>
                  </a:lnTo>
                  <a:lnTo>
                    <a:pt x="168" y="4173"/>
                  </a:lnTo>
                  <a:lnTo>
                    <a:pt x="190" y="4287"/>
                  </a:lnTo>
                  <a:lnTo>
                    <a:pt x="215" y="4399"/>
                  </a:lnTo>
                  <a:lnTo>
                    <a:pt x="242" y="4512"/>
                  </a:lnTo>
                  <a:lnTo>
                    <a:pt x="272" y="4624"/>
                  </a:lnTo>
                  <a:lnTo>
                    <a:pt x="304" y="4735"/>
                  </a:lnTo>
                  <a:lnTo>
                    <a:pt x="339" y="4845"/>
                  </a:lnTo>
                  <a:lnTo>
                    <a:pt x="376" y="4954"/>
                  </a:lnTo>
                  <a:lnTo>
                    <a:pt x="415" y="5064"/>
                  </a:lnTo>
                  <a:lnTo>
                    <a:pt x="456" y="5170"/>
                  </a:lnTo>
                  <a:lnTo>
                    <a:pt x="500" y="5276"/>
                  </a:lnTo>
                  <a:lnTo>
                    <a:pt x="545" y="5381"/>
                  </a:lnTo>
                  <a:lnTo>
                    <a:pt x="593" y="5483"/>
                  </a:lnTo>
                  <a:lnTo>
                    <a:pt x="642" y="5585"/>
                  </a:lnTo>
                  <a:lnTo>
                    <a:pt x="694" y="5684"/>
                  </a:lnTo>
                  <a:lnTo>
                    <a:pt x="748" y="5781"/>
                  </a:lnTo>
                  <a:lnTo>
                    <a:pt x="803" y="5876"/>
                  </a:lnTo>
                  <a:lnTo>
                    <a:pt x="861" y="5968"/>
                  </a:lnTo>
                  <a:lnTo>
                    <a:pt x="919" y="6058"/>
                  </a:lnTo>
                  <a:lnTo>
                    <a:pt x="980" y="6147"/>
                  </a:lnTo>
                  <a:lnTo>
                    <a:pt x="1043" y="6231"/>
                  </a:lnTo>
                  <a:lnTo>
                    <a:pt x="1105" y="6313"/>
                  </a:lnTo>
                  <a:lnTo>
                    <a:pt x="1172" y="6392"/>
                  </a:lnTo>
                  <a:lnTo>
                    <a:pt x="1238" y="6468"/>
                  </a:lnTo>
                  <a:lnTo>
                    <a:pt x="1306" y="6540"/>
                  </a:lnTo>
                  <a:lnTo>
                    <a:pt x="1375" y="6609"/>
                  </a:lnTo>
                  <a:lnTo>
                    <a:pt x="1458" y="6689"/>
                  </a:lnTo>
                  <a:lnTo>
                    <a:pt x="1529" y="6755"/>
                  </a:lnTo>
                  <a:lnTo>
                    <a:pt x="1588" y="6810"/>
                  </a:lnTo>
                  <a:lnTo>
                    <a:pt x="1638" y="6858"/>
                  </a:lnTo>
                  <a:lnTo>
                    <a:pt x="1659" y="6879"/>
                  </a:lnTo>
                  <a:lnTo>
                    <a:pt x="1678" y="6900"/>
                  </a:lnTo>
                  <a:lnTo>
                    <a:pt x="1694" y="6920"/>
                  </a:lnTo>
                  <a:lnTo>
                    <a:pt x="1709" y="6940"/>
                  </a:lnTo>
                  <a:lnTo>
                    <a:pt x="1722" y="6959"/>
                  </a:lnTo>
                  <a:lnTo>
                    <a:pt x="1733" y="6978"/>
                  </a:lnTo>
                  <a:lnTo>
                    <a:pt x="1743" y="6998"/>
                  </a:lnTo>
                  <a:lnTo>
                    <a:pt x="1750" y="7019"/>
                  </a:lnTo>
                  <a:lnTo>
                    <a:pt x="1757" y="7041"/>
                  </a:lnTo>
                  <a:lnTo>
                    <a:pt x="1761" y="7064"/>
                  </a:lnTo>
                  <a:lnTo>
                    <a:pt x="1766" y="7089"/>
                  </a:lnTo>
                  <a:lnTo>
                    <a:pt x="1769" y="7116"/>
                  </a:lnTo>
                  <a:lnTo>
                    <a:pt x="1771" y="7145"/>
                  </a:lnTo>
                  <a:lnTo>
                    <a:pt x="1772" y="7177"/>
                  </a:lnTo>
                  <a:lnTo>
                    <a:pt x="1772" y="7212"/>
                  </a:lnTo>
                  <a:lnTo>
                    <a:pt x="1772" y="7249"/>
                  </a:lnTo>
                  <a:lnTo>
                    <a:pt x="1771" y="7336"/>
                  </a:lnTo>
                  <a:lnTo>
                    <a:pt x="1769" y="7441"/>
                  </a:lnTo>
                  <a:lnTo>
                    <a:pt x="1768" y="7563"/>
                  </a:lnTo>
                  <a:lnTo>
                    <a:pt x="1767" y="7708"/>
                  </a:lnTo>
                  <a:lnTo>
                    <a:pt x="1768" y="11043"/>
                  </a:lnTo>
                  <a:lnTo>
                    <a:pt x="2023" y="11045"/>
                  </a:lnTo>
                  <a:lnTo>
                    <a:pt x="2289" y="11048"/>
                  </a:lnTo>
                  <a:lnTo>
                    <a:pt x="2568" y="11052"/>
                  </a:lnTo>
                  <a:lnTo>
                    <a:pt x="2857" y="11055"/>
                  </a:lnTo>
                  <a:lnTo>
                    <a:pt x="3151" y="11058"/>
                  </a:lnTo>
                  <a:lnTo>
                    <a:pt x="3452" y="11060"/>
                  </a:lnTo>
                  <a:lnTo>
                    <a:pt x="3756" y="11064"/>
                  </a:lnTo>
                  <a:lnTo>
                    <a:pt x="4059" y="11065"/>
                  </a:lnTo>
                  <a:lnTo>
                    <a:pt x="4362" y="11067"/>
                  </a:lnTo>
                  <a:lnTo>
                    <a:pt x="4661" y="11067"/>
                  </a:lnTo>
                  <a:lnTo>
                    <a:pt x="4954" y="11066"/>
                  </a:lnTo>
                  <a:lnTo>
                    <a:pt x="5240" y="11065"/>
                  </a:lnTo>
                  <a:lnTo>
                    <a:pt x="5516" y="11061"/>
                  </a:lnTo>
                  <a:lnTo>
                    <a:pt x="5780" y="11057"/>
                  </a:lnTo>
                  <a:lnTo>
                    <a:pt x="5906" y="11054"/>
                  </a:lnTo>
                  <a:lnTo>
                    <a:pt x="6030" y="11050"/>
                  </a:lnTo>
                  <a:lnTo>
                    <a:pt x="6149" y="11046"/>
                  </a:lnTo>
                  <a:lnTo>
                    <a:pt x="6264" y="11042"/>
                  </a:lnTo>
                  <a:lnTo>
                    <a:pt x="6269" y="10841"/>
                  </a:lnTo>
                  <a:lnTo>
                    <a:pt x="6274" y="10632"/>
                  </a:lnTo>
                  <a:lnTo>
                    <a:pt x="6278" y="10414"/>
                  </a:lnTo>
                  <a:lnTo>
                    <a:pt x="6280" y="10190"/>
                  </a:lnTo>
                  <a:lnTo>
                    <a:pt x="6281" y="9960"/>
                  </a:lnTo>
                  <a:lnTo>
                    <a:pt x="6282" y="9725"/>
                  </a:lnTo>
                  <a:lnTo>
                    <a:pt x="6282" y="9488"/>
                  </a:lnTo>
                  <a:lnTo>
                    <a:pt x="6281" y="9249"/>
                  </a:lnTo>
                  <a:lnTo>
                    <a:pt x="6280" y="9009"/>
                  </a:lnTo>
                  <a:lnTo>
                    <a:pt x="6278" y="8770"/>
                  </a:lnTo>
                  <a:lnTo>
                    <a:pt x="6277" y="8532"/>
                  </a:lnTo>
                  <a:lnTo>
                    <a:pt x="6275" y="8297"/>
                  </a:lnTo>
                  <a:lnTo>
                    <a:pt x="6272" y="8067"/>
                  </a:lnTo>
                  <a:lnTo>
                    <a:pt x="6270" y="7842"/>
                  </a:lnTo>
                  <a:lnTo>
                    <a:pt x="6268" y="7624"/>
                  </a:lnTo>
                  <a:lnTo>
                    <a:pt x="6267" y="7414"/>
                  </a:lnTo>
                  <a:lnTo>
                    <a:pt x="6058" y="7422"/>
                  </a:lnTo>
                  <a:lnTo>
                    <a:pt x="5861" y="7431"/>
                  </a:lnTo>
                  <a:lnTo>
                    <a:pt x="5677" y="7440"/>
                  </a:lnTo>
                  <a:lnTo>
                    <a:pt x="5504" y="7448"/>
                  </a:lnTo>
                  <a:lnTo>
                    <a:pt x="5420" y="7450"/>
                  </a:lnTo>
                  <a:lnTo>
                    <a:pt x="5339" y="7452"/>
                  </a:lnTo>
                  <a:lnTo>
                    <a:pt x="5259" y="7454"/>
                  </a:lnTo>
                  <a:lnTo>
                    <a:pt x="5181" y="7455"/>
                  </a:lnTo>
                  <a:lnTo>
                    <a:pt x="5104" y="7455"/>
                  </a:lnTo>
                  <a:lnTo>
                    <a:pt x="5028" y="7454"/>
                  </a:lnTo>
                  <a:lnTo>
                    <a:pt x="4953" y="7452"/>
                  </a:lnTo>
                  <a:lnTo>
                    <a:pt x="4878" y="7448"/>
                  </a:lnTo>
                  <a:lnTo>
                    <a:pt x="4804" y="7443"/>
                  </a:lnTo>
                  <a:lnTo>
                    <a:pt x="4730" y="7437"/>
                  </a:lnTo>
                  <a:lnTo>
                    <a:pt x="4656" y="7429"/>
                  </a:lnTo>
                  <a:lnTo>
                    <a:pt x="4582" y="7420"/>
                  </a:lnTo>
                  <a:lnTo>
                    <a:pt x="4507" y="7408"/>
                  </a:lnTo>
                  <a:lnTo>
                    <a:pt x="4431" y="7395"/>
                  </a:lnTo>
                  <a:lnTo>
                    <a:pt x="4355" y="7381"/>
                  </a:lnTo>
                  <a:lnTo>
                    <a:pt x="4278" y="7363"/>
                  </a:lnTo>
                  <a:lnTo>
                    <a:pt x="4199" y="7343"/>
                  </a:lnTo>
                  <a:lnTo>
                    <a:pt x="4118" y="7322"/>
                  </a:lnTo>
                  <a:lnTo>
                    <a:pt x="4037" y="7298"/>
                  </a:lnTo>
                  <a:lnTo>
                    <a:pt x="3952" y="7271"/>
                  </a:lnTo>
                  <a:lnTo>
                    <a:pt x="3866" y="7242"/>
                  </a:lnTo>
                  <a:lnTo>
                    <a:pt x="3777" y="7210"/>
                  </a:lnTo>
                  <a:lnTo>
                    <a:pt x="3685" y="7176"/>
                  </a:lnTo>
                  <a:lnTo>
                    <a:pt x="3590" y="7138"/>
                  </a:lnTo>
                  <a:lnTo>
                    <a:pt x="3516" y="7106"/>
                  </a:lnTo>
                  <a:lnTo>
                    <a:pt x="3444" y="7075"/>
                  </a:lnTo>
                  <a:lnTo>
                    <a:pt x="3372" y="7042"/>
                  </a:lnTo>
                  <a:lnTo>
                    <a:pt x="3303" y="7010"/>
                  </a:lnTo>
                  <a:lnTo>
                    <a:pt x="3234" y="6976"/>
                  </a:lnTo>
                  <a:lnTo>
                    <a:pt x="3168" y="6942"/>
                  </a:lnTo>
                  <a:lnTo>
                    <a:pt x="3102" y="6908"/>
                  </a:lnTo>
                  <a:lnTo>
                    <a:pt x="3038" y="6873"/>
                  </a:lnTo>
                  <a:lnTo>
                    <a:pt x="2975" y="6836"/>
                  </a:lnTo>
                  <a:lnTo>
                    <a:pt x="2914" y="6800"/>
                  </a:lnTo>
                  <a:lnTo>
                    <a:pt x="2854" y="6762"/>
                  </a:lnTo>
                  <a:lnTo>
                    <a:pt x="2794" y="6725"/>
                  </a:lnTo>
                  <a:lnTo>
                    <a:pt x="2737" y="6686"/>
                  </a:lnTo>
                  <a:lnTo>
                    <a:pt x="2680" y="6648"/>
                  </a:lnTo>
                  <a:lnTo>
                    <a:pt x="2625" y="6609"/>
                  </a:lnTo>
                  <a:lnTo>
                    <a:pt x="2569" y="6569"/>
                  </a:lnTo>
                  <a:lnTo>
                    <a:pt x="2515" y="6529"/>
                  </a:lnTo>
                  <a:lnTo>
                    <a:pt x="2462" y="6487"/>
                  </a:lnTo>
                  <a:lnTo>
                    <a:pt x="2411" y="6446"/>
                  </a:lnTo>
                  <a:lnTo>
                    <a:pt x="2359" y="6404"/>
                  </a:lnTo>
                  <a:lnTo>
                    <a:pt x="2308" y="6361"/>
                  </a:lnTo>
                  <a:lnTo>
                    <a:pt x="2259" y="6318"/>
                  </a:lnTo>
                  <a:lnTo>
                    <a:pt x="2210" y="6274"/>
                  </a:lnTo>
                  <a:lnTo>
                    <a:pt x="2161" y="6230"/>
                  </a:lnTo>
                  <a:lnTo>
                    <a:pt x="2113" y="6186"/>
                  </a:lnTo>
                  <a:lnTo>
                    <a:pt x="2067" y="6141"/>
                  </a:lnTo>
                  <a:lnTo>
                    <a:pt x="2019" y="6096"/>
                  </a:lnTo>
                  <a:lnTo>
                    <a:pt x="1973" y="6050"/>
                  </a:lnTo>
                  <a:lnTo>
                    <a:pt x="1927" y="6003"/>
                  </a:lnTo>
                  <a:lnTo>
                    <a:pt x="1881" y="5956"/>
                  </a:lnTo>
                  <a:lnTo>
                    <a:pt x="1836" y="5909"/>
                  </a:lnTo>
                  <a:lnTo>
                    <a:pt x="1792" y="5861"/>
                  </a:lnTo>
                  <a:lnTo>
                    <a:pt x="1751" y="5817"/>
                  </a:lnTo>
                  <a:lnTo>
                    <a:pt x="1712" y="5772"/>
                  </a:lnTo>
                  <a:lnTo>
                    <a:pt x="1672" y="5724"/>
                  </a:lnTo>
                  <a:lnTo>
                    <a:pt x="1632" y="5675"/>
                  </a:lnTo>
                  <a:lnTo>
                    <a:pt x="1593" y="5624"/>
                  </a:lnTo>
                  <a:lnTo>
                    <a:pt x="1553" y="5571"/>
                  </a:lnTo>
                  <a:lnTo>
                    <a:pt x="1513" y="5517"/>
                  </a:lnTo>
                  <a:lnTo>
                    <a:pt x="1475" y="5462"/>
                  </a:lnTo>
                  <a:lnTo>
                    <a:pt x="1435" y="5405"/>
                  </a:lnTo>
                  <a:lnTo>
                    <a:pt x="1396" y="5347"/>
                  </a:lnTo>
                  <a:lnTo>
                    <a:pt x="1359" y="5287"/>
                  </a:lnTo>
                  <a:lnTo>
                    <a:pt x="1321" y="5226"/>
                  </a:lnTo>
                  <a:lnTo>
                    <a:pt x="1284" y="5164"/>
                  </a:lnTo>
                  <a:lnTo>
                    <a:pt x="1248" y="5100"/>
                  </a:lnTo>
                  <a:lnTo>
                    <a:pt x="1211" y="5036"/>
                  </a:lnTo>
                  <a:lnTo>
                    <a:pt x="1176" y="4970"/>
                  </a:lnTo>
                  <a:lnTo>
                    <a:pt x="1142" y="4904"/>
                  </a:lnTo>
                  <a:lnTo>
                    <a:pt x="1108" y="4837"/>
                  </a:lnTo>
                  <a:lnTo>
                    <a:pt x="1074" y="4768"/>
                  </a:lnTo>
                  <a:lnTo>
                    <a:pt x="1043" y="4700"/>
                  </a:lnTo>
                  <a:lnTo>
                    <a:pt x="1011" y="4629"/>
                  </a:lnTo>
                  <a:lnTo>
                    <a:pt x="981" y="4560"/>
                  </a:lnTo>
                  <a:lnTo>
                    <a:pt x="951" y="4488"/>
                  </a:lnTo>
                  <a:lnTo>
                    <a:pt x="923" y="4417"/>
                  </a:lnTo>
                  <a:lnTo>
                    <a:pt x="896" y="4345"/>
                  </a:lnTo>
                  <a:lnTo>
                    <a:pt x="871" y="4274"/>
                  </a:lnTo>
                  <a:lnTo>
                    <a:pt x="845" y="4201"/>
                  </a:lnTo>
                  <a:lnTo>
                    <a:pt x="822" y="4127"/>
                  </a:lnTo>
                  <a:lnTo>
                    <a:pt x="800" y="4054"/>
                  </a:lnTo>
                  <a:lnTo>
                    <a:pt x="780" y="3981"/>
                  </a:lnTo>
                  <a:lnTo>
                    <a:pt x="760" y="3907"/>
                  </a:lnTo>
                  <a:lnTo>
                    <a:pt x="743" y="3834"/>
                  </a:lnTo>
                  <a:lnTo>
                    <a:pt x="726" y="3760"/>
                  </a:lnTo>
                  <a:lnTo>
                    <a:pt x="712" y="3683"/>
                  </a:lnTo>
                  <a:lnTo>
                    <a:pt x="697" y="3604"/>
                  </a:lnTo>
                  <a:lnTo>
                    <a:pt x="685" y="3522"/>
                  </a:lnTo>
                  <a:lnTo>
                    <a:pt x="673" y="3438"/>
                  </a:lnTo>
                  <a:lnTo>
                    <a:pt x="662" y="3351"/>
                  </a:lnTo>
                  <a:lnTo>
                    <a:pt x="653" y="3263"/>
                  </a:lnTo>
                  <a:lnTo>
                    <a:pt x="646" y="3173"/>
                  </a:lnTo>
                  <a:lnTo>
                    <a:pt x="639" y="3082"/>
                  </a:lnTo>
                  <a:lnTo>
                    <a:pt x="634" y="2989"/>
                  </a:lnTo>
                  <a:lnTo>
                    <a:pt x="629" y="2895"/>
                  </a:lnTo>
                  <a:lnTo>
                    <a:pt x="626" y="2801"/>
                  </a:lnTo>
                  <a:lnTo>
                    <a:pt x="625" y="2706"/>
                  </a:lnTo>
                  <a:lnTo>
                    <a:pt x="625" y="2611"/>
                  </a:lnTo>
                  <a:lnTo>
                    <a:pt x="627" y="2515"/>
                  </a:lnTo>
                  <a:lnTo>
                    <a:pt x="630" y="2420"/>
                  </a:lnTo>
                  <a:lnTo>
                    <a:pt x="635" y="2326"/>
                  </a:lnTo>
                  <a:lnTo>
                    <a:pt x="640" y="2232"/>
                  </a:lnTo>
                  <a:lnTo>
                    <a:pt x="648" y="2140"/>
                  </a:lnTo>
                  <a:lnTo>
                    <a:pt x="658" y="2047"/>
                  </a:lnTo>
                  <a:lnTo>
                    <a:pt x="669" y="1957"/>
                  </a:lnTo>
                  <a:lnTo>
                    <a:pt x="681" y="1867"/>
                  </a:lnTo>
                  <a:lnTo>
                    <a:pt x="696" y="1780"/>
                  </a:lnTo>
                  <a:lnTo>
                    <a:pt x="712" y="1696"/>
                  </a:lnTo>
                  <a:lnTo>
                    <a:pt x="731" y="1613"/>
                  </a:lnTo>
                  <a:lnTo>
                    <a:pt x="750" y="1532"/>
                  </a:lnTo>
                  <a:lnTo>
                    <a:pt x="771" y="1455"/>
                  </a:lnTo>
                  <a:lnTo>
                    <a:pt x="796" y="1380"/>
                  </a:lnTo>
                  <a:lnTo>
                    <a:pt x="821" y="1309"/>
                  </a:lnTo>
                  <a:lnTo>
                    <a:pt x="848" y="1242"/>
                  </a:lnTo>
                  <a:lnTo>
                    <a:pt x="877" y="1178"/>
                  </a:lnTo>
                  <a:lnTo>
                    <a:pt x="909" y="1117"/>
                  </a:lnTo>
                  <a:lnTo>
                    <a:pt x="941" y="1147"/>
                  </a:lnTo>
                  <a:lnTo>
                    <a:pt x="971" y="1179"/>
                  </a:lnTo>
                  <a:lnTo>
                    <a:pt x="1000" y="1212"/>
                  </a:lnTo>
                  <a:lnTo>
                    <a:pt x="1027" y="1246"/>
                  </a:lnTo>
                  <a:lnTo>
                    <a:pt x="1080" y="1315"/>
                  </a:lnTo>
                  <a:lnTo>
                    <a:pt x="1132" y="1386"/>
                  </a:lnTo>
                  <a:lnTo>
                    <a:pt x="1157" y="1421"/>
                  </a:lnTo>
                  <a:lnTo>
                    <a:pt x="1184" y="1456"/>
                  </a:lnTo>
                  <a:lnTo>
                    <a:pt x="1211" y="1491"/>
                  </a:lnTo>
                  <a:lnTo>
                    <a:pt x="1239" y="1524"/>
                  </a:lnTo>
                  <a:lnTo>
                    <a:pt x="1269" y="1557"/>
                  </a:lnTo>
                  <a:lnTo>
                    <a:pt x="1298" y="1588"/>
                  </a:lnTo>
                  <a:lnTo>
                    <a:pt x="1315" y="1602"/>
                  </a:lnTo>
                  <a:lnTo>
                    <a:pt x="1331" y="1617"/>
                  </a:lnTo>
                  <a:lnTo>
                    <a:pt x="1348" y="1632"/>
                  </a:lnTo>
                  <a:lnTo>
                    <a:pt x="1366" y="1645"/>
                  </a:lnTo>
                  <a:lnTo>
                    <a:pt x="1367" y="1590"/>
                  </a:lnTo>
                  <a:lnTo>
                    <a:pt x="1366" y="1535"/>
                  </a:lnTo>
                  <a:lnTo>
                    <a:pt x="1366" y="1481"/>
                  </a:lnTo>
                  <a:lnTo>
                    <a:pt x="1364" y="1427"/>
                  </a:lnTo>
                  <a:lnTo>
                    <a:pt x="1363" y="1373"/>
                  </a:lnTo>
                  <a:lnTo>
                    <a:pt x="1362" y="1320"/>
                  </a:lnTo>
                  <a:lnTo>
                    <a:pt x="1362" y="1266"/>
                  </a:lnTo>
                  <a:lnTo>
                    <a:pt x="1361" y="1213"/>
                  </a:lnTo>
                  <a:lnTo>
                    <a:pt x="1361" y="1160"/>
                  </a:lnTo>
                  <a:lnTo>
                    <a:pt x="1361" y="1106"/>
                  </a:lnTo>
                  <a:lnTo>
                    <a:pt x="1361" y="1052"/>
                  </a:lnTo>
                  <a:lnTo>
                    <a:pt x="1362" y="999"/>
                  </a:lnTo>
                  <a:lnTo>
                    <a:pt x="1364" y="944"/>
                  </a:lnTo>
                  <a:lnTo>
                    <a:pt x="1367" y="889"/>
                  </a:lnTo>
                  <a:lnTo>
                    <a:pt x="1370" y="834"/>
                  </a:lnTo>
                  <a:lnTo>
                    <a:pt x="1374" y="778"/>
                  </a:lnTo>
                  <a:lnTo>
                    <a:pt x="1379" y="735"/>
                  </a:lnTo>
                  <a:lnTo>
                    <a:pt x="1384" y="689"/>
                  </a:lnTo>
                  <a:lnTo>
                    <a:pt x="1391" y="640"/>
                  </a:lnTo>
                  <a:lnTo>
                    <a:pt x="1399" y="589"/>
                  </a:lnTo>
                  <a:lnTo>
                    <a:pt x="1406" y="538"/>
                  </a:lnTo>
                  <a:lnTo>
                    <a:pt x="1415" y="484"/>
                  </a:lnTo>
                  <a:lnTo>
                    <a:pt x="1423" y="430"/>
                  </a:lnTo>
                  <a:lnTo>
                    <a:pt x="1432" y="376"/>
                  </a:lnTo>
                  <a:lnTo>
                    <a:pt x="1439" y="323"/>
                  </a:lnTo>
                  <a:lnTo>
                    <a:pt x="1446" y="270"/>
                  </a:lnTo>
                  <a:lnTo>
                    <a:pt x="1453" y="218"/>
                  </a:lnTo>
                  <a:lnTo>
                    <a:pt x="1458" y="170"/>
                  </a:lnTo>
                  <a:lnTo>
                    <a:pt x="1463" y="122"/>
                  </a:lnTo>
                  <a:lnTo>
                    <a:pt x="1466" y="78"/>
                  </a:lnTo>
                  <a:lnTo>
                    <a:pt x="1467" y="37"/>
                  </a:lnTo>
                  <a:lnTo>
                    <a:pt x="1466" y="0"/>
                  </a:lnTo>
                  <a:lnTo>
                    <a:pt x="1381" y="59"/>
                  </a:lnTo>
                  <a:lnTo>
                    <a:pt x="1297" y="117"/>
                  </a:lnTo>
                  <a:lnTo>
                    <a:pt x="1213" y="172"/>
                  </a:lnTo>
                  <a:lnTo>
                    <a:pt x="1130" y="225"/>
                  </a:lnTo>
                  <a:lnTo>
                    <a:pt x="1045" y="278"/>
                  </a:lnTo>
                  <a:lnTo>
                    <a:pt x="960" y="328"/>
                  </a:lnTo>
                  <a:lnTo>
                    <a:pt x="875" y="378"/>
                  </a:lnTo>
                  <a:lnTo>
                    <a:pt x="787" y="426"/>
                  </a:lnTo>
                  <a:lnTo>
                    <a:pt x="699" y="474"/>
                  </a:lnTo>
                  <a:lnTo>
                    <a:pt x="607" y="521"/>
                  </a:lnTo>
                  <a:lnTo>
                    <a:pt x="514" y="567"/>
                  </a:lnTo>
                  <a:lnTo>
                    <a:pt x="417" y="614"/>
                  </a:lnTo>
                  <a:lnTo>
                    <a:pt x="318" y="660"/>
                  </a:lnTo>
                  <a:lnTo>
                    <a:pt x="216" y="705"/>
                  </a:lnTo>
                  <a:lnTo>
                    <a:pt x="110" y="751"/>
                  </a:lnTo>
                  <a:lnTo>
                    <a:pt x="0" y="798"/>
                  </a:lnTo>
                  <a:close/>
                </a:path>
              </a:pathLst>
            </a:custGeom>
            <a:solidFill>
              <a:srgbClr val="187DFA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5ADAD9A-3F02-6C84-443A-54A96997DBF4}"/>
                </a:ext>
              </a:extLst>
            </p:cNvPr>
            <p:cNvSpPr txBox="1"/>
            <p:nvPr/>
          </p:nvSpPr>
          <p:spPr>
            <a:xfrm>
              <a:off x="6893379" y="2274296"/>
              <a:ext cx="4465783" cy="411588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dirty="0">
                  <a:solidFill>
                    <a:srgbClr val="187DFA"/>
                  </a:solidFill>
                  <a:latin typeface="페이퍼로지 7 Bold" pitchFamily="2" charset="-127"/>
                  <a:ea typeface="페이퍼로지 7 Bold" pitchFamily="2" charset="-127"/>
                  <a:cs typeface="Segoe UI Light" panose="020B0502040204020203" pitchFamily="34" charset="0"/>
                </a:rPr>
                <a:t>데이터 실제 사례</a:t>
              </a:r>
              <a:endParaRPr lang="en-US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  <a:cs typeface="Segoe UI Light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CD8F83D-FC99-B02C-9B0E-8D972D88E51B}"/>
                </a:ext>
              </a:extLst>
            </p:cNvPr>
            <p:cNvSpPr txBox="1"/>
            <p:nvPr/>
          </p:nvSpPr>
          <p:spPr>
            <a:xfrm>
              <a:off x="6897775" y="2685884"/>
              <a:ext cx="4456025" cy="61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Segoe UI Light" panose="020B0502040204020203" pitchFamily="34" charset="0"/>
                </a:rPr>
                <a:t>환자 여정 분석 및 발견</a:t>
              </a:r>
              <a:r>
                <a:rPr lang="en-US" altLang="ko-K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Segoe UI Light" panose="020B0502040204020203" pitchFamily="34" charset="0"/>
                </a:rPr>
                <a:t>,</a:t>
              </a:r>
            </a:p>
            <a:p>
              <a:pPr>
                <a:lnSpc>
                  <a:spcPct val="130000"/>
                </a:lnSpc>
              </a:pPr>
              <a:r>
                <a:rPr lang="ko-KR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Segoe UI Light" panose="020B0502040204020203" pitchFamily="34" charset="0"/>
                </a:rPr>
                <a:t>진단 사례 수집</a:t>
              </a:r>
              <a:endPara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  <a:cs typeface="Segoe UI Light" panose="020B0502040204020203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B83039-F1D2-AEF9-3F13-C19529C30635}"/>
                </a:ext>
              </a:extLst>
            </p:cNvPr>
            <p:cNvSpPr txBox="1"/>
            <p:nvPr/>
          </p:nvSpPr>
          <p:spPr>
            <a:xfrm>
              <a:off x="8337549" y="3821754"/>
              <a:ext cx="3346171" cy="411588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dirty="0">
                  <a:solidFill>
                    <a:srgbClr val="187DFA"/>
                  </a:solidFill>
                  <a:latin typeface="페이퍼로지 7 Bold" pitchFamily="2" charset="-127"/>
                  <a:ea typeface="페이퍼로지 7 Bold" pitchFamily="2" charset="-127"/>
                  <a:cs typeface="Segoe UI Light" panose="020B0502040204020203" pitchFamily="34" charset="0"/>
                </a:rPr>
                <a:t>맞춤 전략 제품</a:t>
              </a:r>
              <a:endParaRPr lang="en-US" altLang="ko-KR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  <a:cs typeface="Segoe UI Light" panose="020B0502040204020203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DFA9BD0-9A6A-0DA8-3505-7A5037365D9B}"/>
                </a:ext>
              </a:extLst>
            </p:cNvPr>
            <p:cNvSpPr txBox="1"/>
            <p:nvPr/>
          </p:nvSpPr>
          <p:spPr>
            <a:xfrm>
              <a:off x="8338790" y="4233342"/>
              <a:ext cx="3015010" cy="61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ko-KR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Segoe UI Light" panose="020B0502040204020203" pitchFamily="34" charset="0"/>
                </a:rPr>
                <a:t>우리의 마케팅을 통해</a:t>
              </a:r>
              <a:endPara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  <a:cs typeface="Segoe UI Light" panose="020B0502040204020203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Segoe UI Light" panose="020B0502040204020203" pitchFamily="34" charset="0"/>
                </a:rPr>
                <a:t>환자에게 최적화된 솔루션 제공</a:t>
              </a:r>
              <a:endPara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  <a:cs typeface="Segoe UI Light" panose="020B0502040204020203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E97A6EB-6AF2-DE39-0356-762C93F568A6}"/>
                </a:ext>
              </a:extLst>
            </p:cNvPr>
            <p:cNvSpPr txBox="1"/>
            <p:nvPr/>
          </p:nvSpPr>
          <p:spPr>
            <a:xfrm>
              <a:off x="840521" y="5393178"/>
              <a:ext cx="4465783" cy="411588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ko-KR" altLang="en-US" dirty="0">
                  <a:solidFill>
                    <a:srgbClr val="187DFA"/>
                  </a:solidFill>
                  <a:latin typeface="페이퍼로지 7 Bold" pitchFamily="2" charset="-127"/>
                  <a:ea typeface="페이퍼로지 7 Bold" pitchFamily="2" charset="-127"/>
                  <a:cs typeface="Segoe UI Light" panose="020B0502040204020203" pitchFamily="34" charset="0"/>
                </a:rPr>
                <a:t>성장 설계 실행</a:t>
              </a:r>
              <a:endParaRPr lang="en-US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  <a:cs typeface="Segoe UI Light" panose="020B0502040204020203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6F7F839-39FD-D108-B19F-A924E2F048DB}"/>
                </a:ext>
              </a:extLst>
            </p:cNvPr>
            <p:cNvSpPr txBox="1"/>
            <p:nvPr/>
          </p:nvSpPr>
          <p:spPr>
            <a:xfrm>
              <a:off x="844917" y="5804766"/>
              <a:ext cx="4456025" cy="61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ko-KR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Segoe UI Light" panose="020B0502040204020203" pitchFamily="34" charset="0"/>
                </a:rPr>
                <a:t>데이터와 마케팅을 결합하여</a:t>
              </a:r>
              <a:endPara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  <a:cs typeface="Segoe UI Light" panose="020B0502040204020203" pitchFamily="34" charset="0"/>
              </a:endParaRPr>
            </a:p>
            <a:p>
              <a:pPr algn="r">
                <a:lnSpc>
                  <a:spcPct val="130000"/>
                </a:lnSpc>
              </a:pPr>
              <a:r>
                <a:rPr lang="ko-KR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Segoe UI Light" panose="020B0502040204020203" pitchFamily="34" charset="0"/>
                </a:rPr>
                <a:t>성장을 위한 계획 실행</a:t>
              </a:r>
              <a:endPara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  <a:cs typeface="Segoe UI Light" panose="020B0502040204020203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E5AD4E2-298F-3C4E-1DED-3122F2B6F26C}"/>
                </a:ext>
              </a:extLst>
            </p:cNvPr>
            <p:cNvSpPr txBox="1"/>
            <p:nvPr/>
          </p:nvSpPr>
          <p:spPr>
            <a:xfrm>
              <a:off x="508208" y="3821754"/>
              <a:ext cx="3346171" cy="411588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ko-KR" altLang="en-US" dirty="0">
                  <a:solidFill>
                    <a:srgbClr val="187DFA"/>
                  </a:solidFill>
                  <a:latin typeface="페이퍼로지 7 Bold" pitchFamily="2" charset="-127"/>
                  <a:ea typeface="페이퍼로지 7 Bold" pitchFamily="2" charset="-127"/>
                  <a:cs typeface="Segoe UI Light" panose="020B0502040204020203" pitchFamily="34" charset="0"/>
                </a:rPr>
                <a:t>데이터 </a:t>
              </a:r>
              <a:r>
                <a:rPr lang="ko-KR" altLang="en-US" dirty="0" err="1">
                  <a:solidFill>
                    <a:srgbClr val="187DFA"/>
                  </a:solidFill>
                  <a:latin typeface="페이퍼로지 7 Bold" pitchFamily="2" charset="-127"/>
                  <a:ea typeface="페이퍼로지 7 Bold" pitchFamily="2" charset="-127"/>
                  <a:cs typeface="Segoe UI Light" panose="020B0502040204020203" pitchFamily="34" charset="0"/>
                </a:rPr>
                <a:t>기반재</a:t>
              </a:r>
              <a:r>
                <a:rPr lang="ko-KR" altLang="en-US" dirty="0">
                  <a:solidFill>
                    <a:srgbClr val="187DFA"/>
                  </a:solidFill>
                  <a:latin typeface="페이퍼로지 7 Bold" pitchFamily="2" charset="-127"/>
                  <a:ea typeface="페이퍼로지 7 Bold" pitchFamily="2" charset="-127"/>
                  <a:cs typeface="Segoe UI Light" panose="020B0502040204020203" pitchFamily="34" charset="0"/>
                </a:rPr>
                <a:t> 방문 증가</a:t>
              </a:r>
              <a:endParaRPr lang="en-US" altLang="ko-KR" dirty="0">
                <a:solidFill>
                  <a:srgbClr val="187DFA"/>
                </a:solidFill>
                <a:latin typeface="페이퍼로지 7 Bold" pitchFamily="2" charset="-127"/>
                <a:ea typeface="페이퍼로지 7 Bold" pitchFamily="2" charset="-127"/>
                <a:cs typeface="Segoe UI Light" panose="020B0502040204020203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B9782A0-B246-5137-21B7-55717EF7F69A}"/>
                </a:ext>
              </a:extLst>
            </p:cNvPr>
            <p:cNvSpPr txBox="1"/>
            <p:nvPr/>
          </p:nvSpPr>
          <p:spPr>
            <a:xfrm>
              <a:off x="1005839" y="4233342"/>
              <a:ext cx="2842469" cy="61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ko-KR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Segoe UI Light" panose="020B0502040204020203" pitchFamily="34" charset="0"/>
                </a:rPr>
                <a:t>모든 요소를 통합하여</a:t>
              </a:r>
              <a:endPara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  <a:cs typeface="Segoe UI Light" panose="020B0502040204020203" pitchFamily="34" charset="0"/>
              </a:endParaRPr>
            </a:p>
            <a:p>
              <a:pPr algn="r">
                <a:lnSpc>
                  <a:spcPct val="130000"/>
                </a:lnSpc>
              </a:pPr>
              <a:r>
                <a:rPr lang="ko-KR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페이퍼로지 4 Regular" pitchFamily="2" charset="-127"/>
                  <a:ea typeface="페이퍼로지 4 Regular" pitchFamily="2" charset="-127"/>
                  <a:cs typeface="Segoe UI Light" panose="020B0502040204020203" pitchFamily="34" charset="0"/>
                </a:rPr>
                <a:t>측정가능한 성과 창출</a:t>
              </a:r>
              <a:endParaRPr lang="en-ID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페이퍼로지 4 Regular" pitchFamily="2" charset="-127"/>
                <a:ea typeface="페이퍼로지 4 Regular" pitchFamily="2" charset="-127"/>
                <a:cs typeface="Segoe UI Light" panose="020B0502040204020203" pitchFamily="34" charset="0"/>
              </a:endParaRPr>
            </a:p>
          </p:txBody>
        </p:sp>
      </p:grpSp>
      <p:pic>
        <p:nvPicPr>
          <p:cNvPr id="13" name="Picture 2" descr="데이터 설정 - 무료 상호 작용개 아이콘">
            <a:extLst>
              <a:ext uri="{FF2B5EF4-FFF2-40B4-BE49-F238E27FC236}">
                <a16:creationId xmlns:a16="http://schemas.microsoft.com/office/drawing/2014/main" id="{8B2289FD-5728-A256-5581-CF236B0F5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049" y="2352821"/>
            <a:ext cx="565415" cy="56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스나이퍼 슈팅 타겟 - 무료 개 아이콘">
            <a:extLst>
              <a:ext uri="{FF2B5EF4-FFF2-40B4-BE49-F238E27FC236}">
                <a16:creationId xmlns:a16="http://schemas.microsoft.com/office/drawing/2014/main" id="{800B2A26-4CC1-4986-D112-AE208EC2A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888" y="4023614"/>
            <a:ext cx="582674" cy="58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성장 - 무료 사업개 아이콘">
            <a:extLst>
              <a:ext uri="{FF2B5EF4-FFF2-40B4-BE49-F238E27FC236}">
                <a16:creationId xmlns:a16="http://schemas.microsoft.com/office/drawing/2014/main" id="{1C331664-E150-ABF1-4156-80044C774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867" y="5633676"/>
            <a:ext cx="475780" cy="47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방문객 - 무료 사업개 아이콘">
            <a:extLst>
              <a:ext uri="{FF2B5EF4-FFF2-40B4-BE49-F238E27FC236}">
                <a16:creationId xmlns:a16="http://schemas.microsoft.com/office/drawing/2014/main" id="{F580EB36-CFB4-4B79-FD09-C5E664555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20" y="3970860"/>
            <a:ext cx="587825" cy="5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90740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4F358D-6A72-B8E1-7276-833B2ECB0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직사각형 63">
            <a:extLst>
              <a:ext uri="{FF2B5EF4-FFF2-40B4-BE49-F238E27FC236}">
                <a16:creationId xmlns:a16="http://schemas.microsoft.com/office/drawing/2014/main" id="{DF8BF168-C570-1FB3-17A6-26DD60FFF20A}"/>
              </a:ext>
            </a:extLst>
          </p:cNvPr>
          <p:cNvSpPr/>
          <p:nvPr/>
        </p:nvSpPr>
        <p:spPr>
          <a:xfrm>
            <a:off x="5617537" y="2011962"/>
            <a:ext cx="5223913" cy="4875067"/>
          </a:xfrm>
          <a:prstGeom prst="rect">
            <a:avLst/>
          </a:prstGeom>
          <a:solidFill>
            <a:srgbClr val="E8F2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D9FA9942-8D01-2658-07F0-1F8726758ABB}"/>
              </a:ext>
            </a:extLst>
          </p:cNvPr>
          <p:cNvGrpSpPr/>
          <p:nvPr/>
        </p:nvGrpSpPr>
        <p:grpSpPr>
          <a:xfrm>
            <a:off x="7750903" y="2011745"/>
            <a:ext cx="4473059" cy="4875067"/>
            <a:chOff x="7750903" y="2011745"/>
            <a:chExt cx="4473059" cy="4875067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31C76641-A0BF-49AC-989C-B9AC6BDD3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6742" y="3168276"/>
              <a:ext cx="4427220" cy="2951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96BED5E4-5840-B4C8-EE32-7AB826767A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1" t="46570" r="10503" b="7425"/>
            <a:stretch>
              <a:fillRect/>
            </a:stretch>
          </p:blipFill>
          <p:spPr bwMode="auto">
            <a:xfrm>
              <a:off x="7773881" y="5255776"/>
              <a:ext cx="4450080" cy="1602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06AE71C-2E5D-A3CE-63CD-96DE3B1BB3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27" b="28013"/>
            <a:stretch>
              <a:fillRect/>
            </a:stretch>
          </p:blipFill>
          <p:spPr bwMode="auto">
            <a:xfrm>
              <a:off x="7796741" y="2011745"/>
              <a:ext cx="4427220" cy="1622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A4ADD550-9E05-91D5-5A80-F0B2F2E905AB}"/>
                </a:ext>
              </a:extLst>
            </p:cNvPr>
            <p:cNvSpPr/>
            <p:nvPr/>
          </p:nvSpPr>
          <p:spPr>
            <a:xfrm>
              <a:off x="7750903" y="2011745"/>
              <a:ext cx="4207417" cy="4875067"/>
            </a:xfrm>
            <a:prstGeom prst="rect">
              <a:avLst/>
            </a:prstGeom>
            <a:gradFill flip="none" rotWithShape="1">
              <a:gsLst>
                <a:gs pos="2000">
                  <a:srgbClr val="E8F2FE"/>
                </a:gs>
                <a:gs pos="100000">
                  <a:srgbClr val="A3C9F1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</p:grpSp>
      <p:sp>
        <p:nvSpPr>
          <p:cNvPr id="76" name="모서리가 둥근 직사각형 96">
            <a:extLst>
              <a:ext uri="{FF2B5EF4-FFF2-40B4-BE49-F238E27FC236}">
                <a16:creationId xmlns:a16="http://schemas.microsoft.com/office/drawing/2014/main" id="{765680D4-2474-4D01-4C8B-3DE345C77C40}"/>
              </a:ext>
            </a:extLst>
          </p:cNvPr>
          <p:cNvSpPr/>
          <p:nvPr/>
        </p:nvSpPr>
        <p:spPr>
          <a:xfrm>
            <a:off x="5617537" y="1404527"/>
            <a:ext cx="3135342" cy="438903"/>
          </a:xfrm>
          <a:prstGeom prst="roundRect">
            <a:avLst>
              <a:gd name="adj" fmla="val 50000"/>
            </a:avLst>
          </a:prstGeom>
          <a:solidFill>
            <a:srgbClr val="187D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2400" dirty="0"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rPr>
              <a:t>3STEP </a:t>
            </a:r>
            <a:r>
              <a:rPr kumimoji="1" lang="ko-KR" altLang="en-US" sz="2400" dirty="0"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rPr>
              <a:t>접근법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D04CB2C-1A51-6715-1475-E7BBC03C1981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02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서비스 접근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80C52699-5640-AA2D-6B00-2642A2377866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1F567F0-7D1D-4A2A-DC2A-0DEE4055ACC5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6BB1B45-8A79-1313-9511-6ED77CC720F3}"/>
              </a:ext>
            </a:extLst>
          </p:cNvPr>
          <p:cNvSpPr txBox="1"/>
          <p:nvPr/>
        </p:nvSpPr>
        <p:spPr>
          <a:xfrm>
            <a:off x="5737580" y="2180494"/>
            <a:ext cx="4655176" cy="154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en-US" altLang="ko-KR" sz="2200" b="1" dirty="0">
                <a:solidFill>
                  <a:srgbClr val="177DFA"/>
                </a:solidFill>
                <a:latin typeface="Paperlogy 8 ExtraBold" pitchFamily="2" charset="-127"/>
                <a:ea typeface="Paperlogy 8 ExtraBold" pitchFamily="2" charset="-127"/>
              </a:rPr>
              <a:t>STEP 1</a:t>
            </a:r>
          </a:p>
          <a:p>
            <a:pPr>
              <a:lnSpc>
                <a:spcPct val="110000"/>
              </a:lnSpc>
            </a:pPr>
            <a:r>
              <a:rPr kumimoji="1" lang="ko-KR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정밀 상권 및</a:t>
            </a:r>
            <a:endParaRPr kumimoji="1" lang="en-US" altLang="ko-KR" sz="22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  <a:p>
            <a:pPr>
              <a:lnSpc>
                <a:spcPct val="110000"/>
              </a:lnSpc>
            </a:pPr>
            <a:r>
              <a:rPr kumimoji="1" lang="ko-KR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경쟁사 분석</a:t>
            </a:r>
            <a:endParaRPr kumimoji="1" lang="en-US" altLang="ko-KR" sz="22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  <a:p>
            <a:pPr>
              <a:lnSpc>
                <a:spcPct val="110000"/>
              </a:lnSpc>
            </a:pPr>
            <a:endParaRPr kumimoji="1" lang="en-US" altLang="ko-KR" sz="2200" b="1" dirty="0">
              <a:solidFill>
                <a:srgbClr val="177DFA"/>
              </a:solidFill>
              <a:latin typeface="Paperlogy 8 ExtraBold" pitchFamily="2" charset="-127"/>
              <a:ea typeface="Paperlogy 8 ExtraBold" pitchFamily="2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0F43814-82BE-63F0-1997-0A48056ABA56}"/>
              </a:ext>
            </a:extLst>
          </p:cNvPr>
          <p:cNvSpPr txBox="1"/>
          <p:nvPr/>
        </p:nvSpPr>
        <p:spPr>
          <a:xfrm>
            <a:off x="5737580" y="3802400"/>
            <a:ext cx="4655176" cy="154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en-US" altLang="ko-KR" sz="2200" b="1" dirty="0">
                <a:solidFill>
                  <a:srgbClr val="177DFA"/>
                </a:solidFill>
                <a:latin typeface="Paperlogy 8 ExtraBold" pitchFamily="2" charset="-127"/>
                <a:ea typeface="Paperlogy 8 ExtraBold" pitchFamily="2" charset="-127"/>
              </a:rPr>
              <a:t>STEP 2</a:t>
            </a:r>
          </a:p>
          <a:p>
            <a:pPr>
              <a:lnSpc>
                <a:spcPct val="110000"/>
              </a:lnSpc>
            </a:pPr>
            <a:r>
              <a:rPr kumimoji="1" lang="ko-KR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병원 내</a:t>
            </a:r>
            <a:r>
              <a:rPr kumimoji="1" lang="en-US" altLang="ko-K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/</a:t>
            </a:r>
            <a:r>
              <a:rPr kumimoji="1" lang="ko-KR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외부 점검</a:t>
            </a:r>
            <a:endParaRPr kumimoji="1" lang="en-US" altLang="ko-KR" sz="22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  <a:p>
            <a:pPr>
              <a:lnSpc>
                <a:spcPct val="110000"/>
              </a:lnSpc>
            </a:pPr>
            <a:r>
              <a:rPr kumimoji="1" lang="en-US" altLang="ko-K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SWOT</a:t>
            </a:r>
          </a:p>
          <a:p>
            <a:pPr>
              <a:lnSpc>
                <a:spcPct val="110000"/>
              </a:lnSpc>
            </a:pPr>
            <a:endParaRPr kumimoji="1" lang="ko-KR" altLang="en-US" sz="2200" dirty="0">
              <a:solidFill>
                <a:srgbClr val="177DFA"/>
              </a:solidFill>
              <a:latin typeface="Paperlogy 5 Medium" pitchFamily="2" charset="-127"/>
              <a:ea typeface="Paperlogy 5 Medium" pitchFamily="2" charset="-12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4730A0D-05D2-BA7D-ED3E-D6A89E619597}"/>
              </a:ext>
            </a:extLst>
          </p:cNvPr>
          <p:cNvSpPr txBox="1"/>
          <p:nvPr/>
        </p:nvSpPr>
        <p:spPr>
          <a:xfrm>
            <a:off x="5737580" y="5424524"/>
            <a:ext cx="4655176" cy="117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en-US" altLang="ko-KR" sz="2200" b="1" dirty="0">
                <a:solidFill>
                  <a:srgbClr val="177DFA"/>
                </a:solidFill>
                <a:latin typeface="Paperlogy 8 ExtraBold" pitchFamily="2" charset="-127"/>
                <a:ea typeface="Paperlogy 8 ExtraBold" pitchFamily="2" charset="-127"/>
              </a:rPr>
              <a:t>STEP 3</a:t>
            </a:r>
          </a:p>
          <a:p>
            <a:pPr>
              <a:lnSpc>
                <a:spcPct val="110000"/>
              </a:lnSpc>
            </a:pPr>
            <a:r>
              <a:rPr kumimoji="1" lang="ko-KR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데이터 기반</a:t>
            </a:r>
            <a:endParaRPr kumimoji="1" lang="en-US" altLang="ko-KR" sz="22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  <a:p>
            <a:pPr>
              <a:lnSpc>
                <a:spcPct val="110000"/>
              </a:lnSpc>
            </a:pPr>
            <a:r>
              <a:rPr kumimoji="1" lang="ko-KR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맞춤 실행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82F26FE-D473-107B-64BE-116BA73B9169}"/>
              </a:ext>
            </a:extLst>
          </p:cNvPr>
          <p:cNvSpPr txBox="1"/>
          <p:nvPr/>
        </p:nvSpPr>
        <p:spPr>
          <a:xfrm>
            <a:off x="543706" y="1299157"/>
            <a:ext cx="4655176" cy="1665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우리의 마케팅은 </a:t>
            </a:r>
            <a:endParaRPr lang="en-US" altLang="ko-KR" sz="3200" dirty="0">
              <a:latin typeface="페이퍼로지 5 Medium" pitchFamily="2" charset="-127"/>
              <a:ea typeface="페이퍼로지 5 Medium" pitchFamily="2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어떻게</a:t>
            </a:r>
            <a:r>
              <a:rPr lang="ko-KR" altLang="en-US" sz="3200" dirty="0">
                <a:latin typeface="페이퍼로지 7 Bold" pitchFamily="2" charset="-127"/>
                <a:ea typeface="페이퍼로지 7 Bold" pitchFamily="2" charset="-127"/>
              </a:rPr>
              <a:t> 병원 마케팅</a:t>
            </a: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을 </a:t>
            </a:r>
            <a:endParaRPr lang="en-US" altLang="ko-KR" sz="3200" dirty="0">
              <a:latin typeface="페이퍼로지 5 Medium" pitchFamily="2" charset="-127"/>
              <a:ea typeface="페이퍼로지 5 Medium" pitchFamily="2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dirty="0">
                <a:latin typeface="페이퍼로지 5 Medium" pitchFamily="2" charset="-127"/>
                <a:ea typeface="페이퍼로지 5 Medium" pitchFamily="2" charset="-127"/>
              </a:rPr>
              <a:t>대행해주나요</a:t>
            </a:r>
            <a:r>
              <a:rPr lang="en-US" altLang="ko-KR" sz="3200" dirty="0">
                <a:latin typeface="페이퍼로지 5 Medium" pitchFamily="2" charset="-127"/>
                <a:ea typeface="페이퍼로지 5 Medium" pitchFamily="2" charset="-127"/>
              </a:rPr>
              <a:t>?</a:t>
            </a:r>
            <a:r>
              <a:rPr kumimoji="1" lang="en-US" altLang="ko-K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 </a:t>
            </a:r>
            <a:endParaRPr kumimoji="1" lang="ko-KR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4E2CA7B-41FA-DE1D-D46A-EA7B5635E588}"/>
              </a:ext>
            </a:extLst>
          </p:cNvPr>
          <p:cNvSpPr txBox="1"/>
          <p:nvPr/>
        </p:nvSpPr>
        <p:spPr>
          <a:xfrm>
            <a:off x="543706" y="3066060"/>
            <a:ext cx="4536294" cy="134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저희는 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'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병원의 존재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'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를 제대로 알리기 위해 </a:t>
            </a:r>
            <a:endParaRPr lang="en-US" altLang="ko-KR" sz="1400" dirty="0">
              <a:latin typeface="페이퍼로지 4 Regular" pitchFamily="2" charset="-127"/>
              <a:ea typeface="페이퍼로지 4 Regular" pitchFamily="2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철저한 분석부터 시작합니다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단순히 블로그 글 하나 쓰는 것이 아닙니다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저희는 다음과 같은 체계적인 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3step 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접근법을 사용합니다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.</a:t>
            </a:r>
          </a:p>
          <a:p>
            <a:pPr>
              <a:lnSpc>
                <a:spcPct val="120000"/>
              </a:lnSpc>
            </a:pPr>
            <a:endParaRPr kumimoji="1" lang="ko-KR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77" name="순서도: 처리 76">
            <a:extLst>
              <a:ext uri="{FF2B5EF4-FFF2-40B4-BE49-F238E27FC236}">
                <a16:creationId xmlns:a16="http://schemas.microsoft.com/office/drawing/2014/main" id="{A4F926E9-1552-D694-9208-CB98E81E9F96}"/>
              </a:ext>
            </a:extLst>
          </p:cNvPr>
          <p:cNvSpPr/>
          <p:nvPr/>
        </p:nvSpPr>
        <p:spPr>
          <a:xfrm>
            <a:off x="5617537" y="1623060"/>
            <a:ext cx="312131" cy="220371"/>
          </a:xfrm>
          <a:prstGeom prst="flowChartProcess">
            <a:avLst/>
          </a:prstGeom>
          <a:solidFill>
            <a:srgbClr val="187D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901944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E5D3E1-F45D-A2D5-3CDA-22113B5E9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9935D197-251E-B4E7-8ACF-CA76F57D39FF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069B2F7-9E98-2008-A732-45455BAF9016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94C98DB-8204-6A5A-4A36-E7CB1C609423}"/>
              </a:ext>
            </a:extLst>
          </p:cNvPr>
          <p:cNvSpPr txBox="1"/>
          <p:nvPr/>
        </p:nvSpPr>
        <p:spPr>
          <a:xfrm>
            <a:off x="543706" y="1299157"/>
            <a:ext cx="4655176" cy="112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dirty="0">
                <a:solidFill>
                  <a:srgbClr val="187DFA"/>
                </a:solidFill>
                <a:latin typeface="페이퍼로지 8 ExtraBold" pitchFamily="2" charset="-127"/>
                <a:ea typeface="페이퍼로지 8 ExtraBold" pitchFamily="2" charset="-127"/>
              </a:rPr>
              <a:t>STEP 1</a:t>
            </a:r>
          </a:p>
          <a:p>
            <a:pPr>
              <a:lnSpc>
                <a:spcPct val="110000"/>
              </a:lnSpc>
            </a:pPr>
            <a:r>
              <a:rPr kumimoji="1"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정밀 상권 및</a:t>
            </a:r>
            <a:r>
              <a:rPr kumimoji="1"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kumimoji="1"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경쟁사 분석</a:t>
            </a:r>
            <a:endParaRPr kumimoji="1" lang="ko-KR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5A1493C-0B4A-8DAF-555C-C1541FFB6B64}"/>
              </a:ext>
            </a:extLst>
          </p:cNvPr>
          <p:cNvSpPr txBox="1"/>
          <p:nvPr/>
        </p:nvSpPr>
        <p:spPr>
          <a:xfrm>
            <a:off x="543706" y="2365417"/>
            <a:ext cx="3692976" cy="355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dirty="0">
                <a:solidFill>
                  <a:srgbClr val="187DFA"/>
                </a:solidFill>
                <a:latin typeface="페이퍼로지 4 Regular" pitchFamily="2" charset="-127"/>
                <a:ea typeface="페이퍼로지 4 Regular" pitchFamily="2" charset="-127"/>
              </a:rPr>
              <a:t>지피지기면 백전 백승입니다</a:t>
            </a:r>
            <a:r>
              <a:rPr lang="en-US" altLang="ko-KR" sz="1600" dirty="0">
                <a:solidFill>
                  <a:srgbClr val="187DFA"/>
                </a:solidFill>
                <a:latin typeface="페이퍼로지 4 Regular" pitchFamily="2" charset="-127"/>
                <a:ea typeface="페이퍼로지 4 Regular" pitchFamily="2" charset="-127"/>
              </a:rPr>
              <a:t>.</a:t>
            </a:r>
            <a:endParaRPr kumimoji="1" lang="ko-KR" altLang="en-US" sz="1400" dirty="0">
              <a:solidFill>
                <a:srgbClr val="187DFA"/>
              </a:solidFill>
              <a:latin typeface="페이퍼로지 4 Regular" pitchFamily="2" charset="-127"/>
              <a:ea typeface="페이퍼로지 4 Regular" pitchFamily="2" charset="-127"/>
            </a:endParaRPr>
          </a:p>
        </p:txBody>
      </p:sp>
      <p:pic>
        <p:nvPicPr>
          <p:cNvPr id="2" name="Google Shape;214;p31" descr="Google Shape;214;p31">
            <a:extLst>
              <a:ext uri="{FF2B5EF4-FFF2-40B4-BE49-F238E27FC236}">
                <a16:creationId xmlns:a16="http://schemas.microsoft.com/office/drawing/2014/main" id="{451B7CD0-56D8-76DE-62E1-56FC6DCBBA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82" b="7316"/>
          <a:stretch>
            <a:fillRect/>
          </a:stretch>
        </p:blipFill>
        <p:spPr>
          <a:xfrm>
            <a:off x="5627688" y="1412875"/>
            <a:ext cx="5886734" cy="502463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Google Shape;199;p31">
            <a:extLst>
              <a:ext uri="{FF2B5EF4-FFF2-40B4-BE49-F238E27FC236}">
                <a16:creationId xmlns:a16="http://schemas.microsoft.com/office/drawing/2014/main" id="{28756704-50F8-D4D5-558F-D2EF762BAF0D}"/>
              </a:ext>
            </a:extLst>
          </p:cNvPr>
          <p:cNvSpPr txBox="1"/>
          <p:nvPr/>
        </p:nvSpPr>
        <p:spPr>
          <a:xfrm>
            <a:off x="647840" y="2844927"/>
            <a:ext cx="7177683" cy="192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62500"/>
              </a:lnSpc>
              <a:defRPr sz="1200" b="1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900" dirty="0" err="1">
                <a:latin typeface="페이퍼로지 7 Bold" pitchFamily="2" charset="-127"/>
                <a:ea typeface="페이퍼로지 7 Bold" pitchFamily="2" charset="-127"/>
              </a:rPr>
              <a:t>상권</a:t>
            </a:r>
            <a:r>
              <a:rPr sz="900" dirty="0">
                <a:latin typeface="페이퍼로지 7 Bold" pitchFamily="2" charset="-127"/>
                <a:ea typeface="페이퍼로지 7 Bold" pitchFamily="2" charset="-127"/>
              </a:rPr>
              <a:t> </a:t>
            </a:r>
            <a:r>
              <a:rPr sz="900" dirty="0" err="1">
                <a:latin typeface="페이퍼로지 7 Bold" pitchFamily="2" charset="-127"/>
                <a:ea typeface="페이퍼로지 7 Bold" pitchFamily="2" charset="-127"/>
              </a:rPr>
              <a:t>분석</a:t>
            </a:r>
            <a:r>
              <a:rPr sz="900" dirty="0">
                <a:latin typeface="페이퍼로지 7 Bold" pitchFamily="2" charset="-127"/>
                <a:ea typeface="페이퍼로지 7 Bold" pitchFamily="2" charset="-127"/>
              </a:rPr>
              <a:t>: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병원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근처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실제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거주자의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연령대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성별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소득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수준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주요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이동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동선을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데이터로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확인합니다</a:t>
            </a:r>
            <a:endParaRPr sz="900" b="0" dirty="0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6" name="Google Shape;200;p31">
            <a:extLst>
              <a:ext uri="{FF2B5EF4-FFF2-40B4-BE49-F238E27FC236}">
                <a16:creationId xmlns:a16="http://schemas.microsoft.com/office/drawing/2014/main" id="{24986F16-7E06-3F06-1C5D-805506173E8F}"/>
              </a:ext>
            </a:extLst>
          </p:cNvPr>
          <p:cNvSpPr txBox="1"/>
          <p:nvPr/>
        </p:nvSpPr>
        <p:spPr>
          <a:xfrm>
            <a:off x="647840" y="3110871"/>
            <a:ext cx="7177683" cy="192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62500"/>
              </a:lnSpc>
              <a:defRPr sz="1200" b="1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900" dirty="0" err="1">
                <a:latin typeface="페이퍼로지 7 Bold" pitchFamily="2" charset="-127"/>
                <a:ea typeface="페이퍼로지 7 Bold" pitchFamily="2" charset="-127"/>
              </a:rPr>
              <a:t>경쟁사</a:t>
            </a:r>
            <a:r>
              <a:rPr sz="900" dirty="0">
                <a:latin typeface="페이퍼로지 7 Bold" pitchFamily="2" charset="-127"/>
                <a:ea typeface="페이퍼로지 7 Bold" pitchFamily="2" charset="-127"/>
              </a:rPr>
              <a:t> </a:t>
            </a:r>
            <a:r>
              <a:rPr sz="900" dirty="0" err="1">
                <a:latin typeface="페이퍼로지 7 Bold" pitchFamily="2" charset="-127"/>
                <a:ea typeface="페이퍼로지 7 Bold" pitchFamily="2" charset="-127"/>
              </a:rPr>
              <a:t>분석</a:t>
            </a:r>
            <a:r>
              <a:rPr sz="900" dirty="0">
                <a:latin typeface="페이퍼로지 7 Bold" pitchFamily="2" charset="-127"/>
                <a:ea typeface="페이퍼로지 7 Bold" pitchFamily="2" charset="-127"/>
              </a:rPr>
              <a:t>:</a:t>
            </a:r>
            <a:r>
              <a:rPr sz="900" b="0" dirty="0">
                <a:latin typeface="페이퍼로지 7 Bold" pitchFamily="2" charset="-127"/>
                <a:ea typeface="페이퍼로지 7 Bold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인근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경쟁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병원들이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어떤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마케팅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채널을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쓰고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있고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어떤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키워드를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점유하고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있는지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파악합니다</a:t>
            </a:r>
            <a:endParaRPr sz="900" b="0" dirty="0">
              <a:latin typeface="페이퍼로지 4 Regular" pitchFamily="2" charset="-127"/>
              <a:ea typeface="페이퍼로지 4 Regular" pitchFamily="2" charset="-127"/>
            </a:endParaRPr>
          </a:p>
        </p:txBody>
      </p:sp>
      <p:sp>
        <p:nvSpPr>
          <p:cNvPr id="8" name="Google Shape;201;p31">
            <a:extLst>
              <a:ext uri="{FF2B5EF4-FFF2-40B4-BE49-F238E27FC236}">
                <a16:creationId xmlns:a16="http://schemas.microsoft.com/office/drawing/2014/main" id="{4CED9C7C-FD10-3D25-CF8D-83F1707C9642}"/>
              </a:ext>
            </a:extLst>
          </p:cNvPr>
          <p:cNvSpPr txBox="1"/>
          <p:nvPr/>
        </p:nvSpPr>
        <p:spPr>
          <a:xfrm>
            <a:off x="647840" y="3376815"/>
            <a:ext cx="7177683" cy="192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62500"/>
              </a:lnSpc>
              <a:defRPr sz="1200" b="1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900" dirty="0" err="1">
                <a:latin typeface="페이퍼로지 7 Bold" pitchFamily="2" charset="-127"/>
                <a:ea typeface="페이퍼로지 7 Bold" pitchFamily="2" charset="-127"/>
              </a:rPr>
              <a:t>차별화</a:t>
            </a:r>
            <a:r>
              <a:rPr sz="900" dirty="0">
                <a:latin typeface="페이퍼로지 7 Bold" pitchFamily="2" charset="-127"/>
                <a:ea typeface="페이퍼로지 7 Bold" pitchFamily="2" charset="-127"/>
              </a:rPr>
              <a:t> </a:t>
            </a:r>
            <a:r>
              <a:rPr sz="900" dirty="0" err="1">
                <a:latin typeface="페이퍼로지 7 Bold" pitchFamily="2" charset="-127"/>
                <a:ea typeface="페이퍼로지 7 Bold" pitchFamily="2" charset="-127"/>
              </a:rPr>
              <a:t>전략</a:t>
            </a:r>
            <a:r>
              <a:rPr sz="900" dirty="0">
                <a:latin typeface="페이퍼로지 7 Bold" pitchFamily="2" charset="-127"/>
                <a:ea typeface="페이퍼로지 7 Bold" pitchFamily="2" charset="-127"/>
              </a:rPr>
              <a:t>:</a:t>
            </a:r>
            <a:r>
              <a:rPr sz="900" b="0" dirty="0">
                <a:latin typeface="페이퍼로지 7 Bold" pitchFamily="2" charset="-127"/>
                <a:ea typeface="페이퍼로지 7 Bold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경쟁사들이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놓치고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있는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빈틈을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찾아내어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우리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병원만의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확실한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차별점</a:t>
            </a:r>
            <a:r>
              <a:rPr sz="900" b="0" dirty="0">
                <a:latin typeface="페이퍼로지 4 Regular" pitchFamily="2" charset="-127"/>
                <a:ea typeface="페이퍼로지 4 Regular" pitchFamily="2" charset="-127"/>
              </a:rPr>
              <a:t>(USP)을 </a:t>
            </a:r>
            <a:r>
              <a:rPr sz="900" b="0" dirty="0" err="1">
                <a:latin typeface="페이퍼로지 4 Regular" pitchFamily="2" charset="-127"/>
                <a:ea typeface="페이퍼로지 4 Regular" pitchFamily="2" charset="-127"/>
              </a:rPr>
              <a:t>도출합니다</a:t>
            </a:r>
            <a:endParaRPr sz="900" b="0" dirty="0">
              <a:latin typeface="페이퍼로지 4 Regular" pitchFamily="2" charset="-127"/>
              <a:ea typeface="페이퍼로지 4 Regular" pitchFamily="2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2703DA14-2E79-3F5A-6D4B-BC3C0CF70791}"/>
              </a:ext>
            </a:extLst>
          </p:cNvPr>
          <p:cNvGrpSpPr/>
          <p:nvPr/>
        </p:nvGrpSpPr>
        <p:grpSpPr>
          <a:xfrm>
            <a:off x="623888" y="3878163"/>
            <a:ext cx="5003594" cy="474770"/>
            <a:chOff x="623888" y="3878163"/>
            <a:chExt cx="5003594" cy="474770"/>
          </a:xfrm>
        </p:grpSpPr>
        <p:sp>
          <p:nvSpPr>
            <p:cNvPr id="9" name="모서리가 둥근 직사각형 25">
              <a:extLst>
                <a:ext uri="{FF2B5EF4-FFF2-40B4-BE49-F238E27FC236}">
                  <a16:creationId xmlns:a16="http://schemas.microsoft.com/office/drawing/2014/main" id="{997BA017-9CF9-642C-A08F-2EF69DD07F99}"/>
                </a:ext>
              </a:extLst>
            </p:cNvPr>
            <p:cNvSpPr/>
            <p:nvPr/>
          </p:nvSpPr>
          <p:spPr>
            <a:xfrm>
              <a:off x="733579" y="3878163"/>
              <a:ext cx="4651221" cy="474770"/>
            </a:xfrm>
            <a:prstGeom prst="roundRect">
              <a:avLst>
                <a:gd name="adj" fmla="val 9978"/>
              </a:avLst>
            </a:prstGeom>
            <a:solidFill>
              <a:srgbClr val="E8F2FE"/>
            </a:solidFill>
            <a:ln w="31750">
              <a:solidFill>
                <a:schemeClr val="bg1"/>
              </a:solidFill>
            </a:ln>
            <a:effectLst>
              <a:outerShdw blurRad="254000" algn="ctr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D3134D40-5E6F-8C40-B385-1326A4229187}"/>
                </a:ext>
              </a:extLst>
            </p:cNvPr>
            <p:cNvSpPr/>
            <p:nvPr/>
          </p:nvSpPr>
          <p:spPr>
            <a:xfrm>
              <a:off x="623888" y="3932904"/>
              <a:ext cx="365288" cy="365287"/>
            </a:xfrm>
            <a:prstGeom prst="ellipse">
              <a:avLst/>
            </a:prstGeom>
            <a:gradFill flip="none" rotWithShape="1">
              <a:gsLst>
                <a:gs pos="0">
                  <a:srgbClr val="0694FA"/>
                </a:gs>
                <a:gs pos="82000">
                  <a:srgbClr val="2E40D4"/>
                </a:gs>
              </a:gsLst>
              <a:lin ang="27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" tIns="0" rIns="0" bIns="0" rtlCol="0" anchor="ctr"/>
            <a:lstStyle/>
            <a:p>
              <a:pPr algn="ctr"/>
              <a:r>
                <a:rPr kumimoji="1" lang="en-US" altLang="ko-KR" sz="1600" b="1" spc="-50" dirty="0">
                  <a:solidFill>
                    <a:schemeClr val="bg1"/>
                  </a:solidFill>
                  <a:latin typeface="페이퍼로지 7 Bold" pitchFamily="2" charset="-127"/>
                  <a:ea typeface="페이퍼로지 7 Bold" pitchFamily="2" charset="-127"/>
                  <a:cs typeface="Pretendard" panose="02000503000000020004" pitchFamily="2" charset="-127"/>
                </a:rPr>
                <a:t>1</a:t>
              </a:r>
              <a:endParaRPr kumimoji="1" lang="ko-KR" altLang="en-US" sz="1600" b="1" spc="-5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endParaRPr>
            </a:p>
          </p:txBody>
        </p:sp>
        <p:sp>
          <p:nvSpPr>
            <p:cNvPr id="11" name="Google Shape;204;p31">
              <a:extLst>
                <a:ext uri="{FF2B5EF4-FFF2-40B4-BE49-F238E27FC236}">
                  <a16:creationId xmlns:a16="http://schemas.microsoft.com/office/drawing/2014/main" id="{12137427-7F0F-1771-BFEA-CCEC17D577BF}"/>
                </a:ext>
              </a:extLst>
            </p:cNvPr>
            <p:cNvSpPr txBox="1"/>
            <p:nvPr/>
          </p:nvSpPr>
          <p:spPr>
            <a:xfrm>
              <a:off x="1115577" y="3879924"/>
              <a:ext cx="4511905" cy="3428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162500"/>
                </a:lnSpc>
                <a:defRPr sz="12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rPr sz="1600" dirty="0" err="1">
                  <a:latin typeface="페이퍼로지 5 Medium" pitchFamily="2" charset="-127"/>
                  <a:ea typeface="페이퍼로지 5 Medium" pitchFamily="2" charset="-127"/>
                </a:rPr>
                <a:t>병원</a:t>
              </a:r>
              <a:r>
                <a:rPr sz="1600" dirty="0">
                  <a:latin typeface="페이퍼로지 5 Medium" pitchFamily="2" charset="-127"/>
                  <a:ea typeface="페이퍼로지 5 Medium" pitchFamily="2" charset="-127"/>
                </a:rPr>
                <a:t> </a:t>
              </a:r>
              <a:r>
                <a:rPr sz="1600" dirty="0" err="1">
                  <a:latin typeface="페이퍼로지 5 Medium" pitchFamily="2" charset="-127"/>
                  <a:ea typeface="페이퍼로지 5 Medium" pitchFamily="2" charset="-127"/>
                </a:rPr>
                <a:t>주변</a:t>
              </a:r>
              <a:r>
                <a:rPr sz="1600" dirty="0">
                  <a:latin typeface="페이퍼로지 5 Medium" pitchFamily="2" charset="-127"/>
                  <a:ea typeface="페이퍼로지 5 Medium" pitchFamily="2" charset="-127"/>
                </a:rPr>
                <a:t> </a:t>
              </a:r>
              <a:r>
                <a:rPr sz="1600" dirty="0" err="1">
                  <a:latin typeface="페이퍼로지 5 Medium" pitchFamily="2" charset="-127"/>
                  <a:ea typeface="페이퍼로지 5 Medium" pitchFamily="2" charset="-127"/>
                </a:rPr>
                <a:t>실제</a:t>
              </a:r>
              <a:r>
                <a:rPr sz="1600" dirty="0">
                  <a:latin typeface="페이퍼로지 5 Medium" pitchFamily="2" charset="-127"/>
                  <a:ea typeface="페이퍼로지 5 Medium" pitchFamily="2" charset="-127"/>
                </a:rPr>
                <a:t> </a:t>
              </a:r>
              <a:r>
                <a:rPr sz="1600" dirty="0" err="1">
                  <a:latin typeface="페이퍼로지 5 Medium" pitchFamily="2" charset="-127"/>
                  <a:ea typeface="페이퍼로지 5 Medium" pitchFamily="2" charset="-127"/>
                </a:rPr>
                <a:t>생활</a:t>
              </a:r>
              <a:r>
                <a:rPr sz="1600" dirty="0">
                  <a:latin typeface="페이퍼로지 5 Medium" pitchFamily="2" charset="-127"/>
                  <a:ea typeface="페이퍼로지 5 Medium" pitchFamily="2" charset="-127"/>
                </a:rPr>
                <a:t> </a:t>
              </a:r>
              <a:r>
                <a:rPr sz="1600" dirty="0" err="1">
                  <a:latin typeface="페이퍼로지 5 Medium" pitchFamily="2" charset="-127"/>
                  <a:ea typeface="페이퍼로지 5 Medium" pitchFamily="2" charset="-127"/>
                </a:rPr>
                <a:t>인구</a:t>
              </a:r>
              <a:r>
                <a:rPr sz="1600" dirty="0">
                  <a:latin typeface="페이퍼로지 5 Medium" pitchFamily="2" charset="-127"/>
                  <a:ea typeface="페이퍼로지 5 Medium" pitchFamily="2" charset="-127"/>
                </a:rPr>
                <a:t> </a:t>
              </a:r>
              <a:r>
                <a:rPr sz="1600" dirty="0" err="1">
                  <a:latin typeface="페이퍼로지 5 Medium" pitchFamily="2" charset="-127"/>
                  <a:ea typeface="페이퍼로지 5 Medium" pitchFamily="2" charset="-127"/>
                </a:rPr>
                <a:t>분석</a:t>
              </a:r>
              <a:endParaRPr sz="1600" dirty="0">
                <a:latin typeface="페이퍼로지 5 Medium" pitchFamily="2" charset="-127"/>
                <a:ea typeface="페이퍼로지 5 Medium" pitchFamily="2" charset="-127"/>
              </a:endParaRPr>
            </a:p>
          </p:txBody>
        </p:sp>
      </p:grpSp>
      <p:sp>
        <p:nvSpPr>
          <p:cNvPr id="17" name="모서리가 둥근 직사각형 25">
            <a:extLst>
              <a:ext uri="{FF2B5EF4-FFF2-40B4-BE49-F238E27FC236}">
                <a16:creationId xmlns:a16="http://schemas.microsoft.com/office/drawing/2014/main" id="{6F4583AD-9A74-5F8A-C104-FF321849DC73}"/>
              </a:ext>
            </a:extLst>
          </p:cNvPr>
          <p:cNvSpPr/>
          <p:nvPr/>
        </p:nvSpPr>
        <p:spPr>
          <a:xfrm>
            <a:off x="733579" y="4449972"/>
            <a:ext cx="4651221" cy="474770"/>
          </a:xfrm>
          <a:prstGeom prst="roundRect">
            <a:avLst>
              <a:gd name="adj" fmla="val 9978"/>
            </a:avLst>
          </a:prstGeom>
          <a:solidFill>
            <a:srgbClr val="E8F2FE"/>
          </a:solidFill>
          <a:ln w="31750">
            <a:solidFill>
              <a:schemeClr val="bg1"/>
            </a:solidFill>
          </a:ln>
          <a:effectLst>
            <a:outerShdw blurRad="254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39F3FBD4-2065-ED06-32FE-8400A39AA5B8}"/>
              </a:ext>
            </a:extLst>
          </p:cNvPr>
          <p:cNvSpPr/>
          <p:nvPr/>
        </p:nvSpPr>
        <p:spPr>
          <a:xfrm>
            <a:off x="623888" y="4504713"/>
            <a:ext cx="365288" cy="365287"/>
          </a:xfrm>
          <a:prstGeom prst="ellipse">
            <a:avLst/>
          </a:prstGeom>
          <a:gradFill flip="none" rotWithShape="1">
            <a:gsLst>
              <a:gs pos="0">
                <a:srgbClr val="0694FA"/>
              </a:gs>
              <a:gs pos="82000">
                <a:srgbClr val="2E40D4"/>
              </a:gs>
            </a:gsLst>
            <a:lin ang="2700000" scaled="1"/>
            <a:tileRect/>
          </a:gradFill>
          <a:ln w="31750">
            <a:solidFill>
              <a:schemeClr val="bg1"/>
            </a:solidFill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0" bIns="0" rtlCol="0" anchor="ctr"/>
          <a:lstStyle/>
          <a:p>
            <a:pPr algn="ctr"/>
            <a:r>
              <a:rPr kumimoji="1" lang="en-US" altLang="ko-KR" sz="1600" b="1" spc="-5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rPr>
              <a:t>2</a:t>
            </a:r>
            <a:endParaRPr kumimoji="1" lang="ko-KR" altLang="en-US" sz="1600" b="1" spc="-50" dirty="0">
              <a:solidFill>
                <a:schemeClr val="bg1"/>
              </a:solidFill>
              <a:latin typeface="페이퍼로지 7 Bold" pitchFamily="2" charset="-127"/>
              <a:ea typeface="페이퍼로지 7 Bold" pitchFamily="2" charset="-127"/>
              <a:cs typeface="Pretendard" panose="02000503000000020004" pitchFamily="2" charset="-127"/>
            </a:endParaRPr>
          </a:p>
        </p:txBody>
      </p:sp>
      <p:sp>
        <p:nvSpPr>
          <p:cNvPr id="12" name="Google Shape;207;p31">
            <a:extLst>
              <a:ext uri="{FF2B5EF4-FFF2-40B4-BE49-F238E27FC236}">
                <a16:creationId xmlns:a16="http://schemas.microsoft.com/office/drawing/2014/main" id="{FEACA78E-FDD4-CBA0-49E8-E1178240B6A1}"/>
              </a:ext>
            </a:extLst>
          </p:cNvPr>
          <p:cNvSpPr txBox="1"/>
          <p:nvPr/>
        </p:nvSpPr>
        <p:spPr>
          <a:xfrm>
            <a:off x="1115577" y="4448817"/>
            <a:ext cx="4511905" cy="342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62500"/>
              </a:lnSpc>
              <a:defRPr sz="12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1600" dirty="0" err="1">
                <a:latin typeface="페이퍼로지 5 Medium" pitchFamily="2" charset="-127"/>
                <a:ea typeface="페이퍼로지 5 Medium" pitchFamily="2" charset="-127"/>
              </a:rPr>
              <a:t>연령대·성별·소득·생활</a:t>
            </a:r>
            <a:r>
              <a:rPr sz="16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600" dirty="0" err="1">
                <a:latin typeface="페이퍼로지 5 Medium" pitchFamily="2" charset="-127"/>
                <a:ea typeface="페이퍼로지 5 Medium" pitchFamily="2" charset="-127"/>
              </a:rPr>
              <a:t>동선</a:t>
            </a:r>
            <a:r>
              <a:rPr sz="16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600" dirty="0" err="1">
                <a:latin typeface="페이퍼로지 5 Medium" pitchFamily="2" charset="-127"/>
                <a:ea typeface="페이퍼로지 5 Medium" pitchFamily="2" charset="-127"/>
              </a:rPr>
              <a:t>데이터</a:t>
            </a:r>
            <a:r>
              <a:rPr sz="16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600" dirty="0" err="1">
                <a:latin typeface="페이퍼로지 5 Medium" pitchFamily="2" charset="-127"/>
                <a:ea typeface="페이퍼로지 5 Medium" pitchFamily="2" charset="-127"/>
              </a:rPr>
              <a:t>기반</a:t>
            </a:r>
            <a:r>
              <a:rPr sz="16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600" dirty="0" err="1">
                <a:latin typeface="페이퍼로지 5 Medium" pitchFamily="2" charset="-127"/>
                <a:ea typeface="페이퍼로지 5 Medium" pitchFamily="2" charset="-127"/>
              </a:rPr>
              <a:t>타겟</a:t>
            </a:r>
            <a:r>
              <a:rPr sz="16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600" dirty="0" err="1">
                <a:latin typeface="페이퍼로지 5 Medium" pitchFamily="2" charset="-127"/>
                <a:ea typeface="페이퍼로지 5 Medium" pitchFamily="2" charset="-127"/>
              </a:rPr>
              <a:t>파악</a:t>
            </a:r>
            <a:endParaRPr sz="1600" dirty="0"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20" name="모서리가 둥근 직사각형 25">
            <a:extLst>
              <a:ext uri="{FF2B5EF4-FFF2-40B4-BE49-F238E27FC236}">
                <a16:creationId xmlns:a16="http://schemas.microsoft.com/office/drawing/2014/main" id="{62C1A530-7012-2E7B-9490-324B8ADC6ED6}"/>
              </a:ext>
            </a:extLst>
          </p:cNvPr>
          <p:cNvSpPr/>
          <p:nvPr/>
        </p:nvSpPr>
        <p:spPr>
          <a:xfrm>
            <a:off x="733579" y="5020626"/>
            <a:ext cx="4651221" cy="474770"/>
          </a:xfrm>
          <a:prstGeom prst="roundRect">
            <a:avLst>
              <a:gd name="adj" fmla="val 9978"/>
            </a:avLst>
          </a:prstGeom>
          <a:solidFill>
            <a:srgbClr val="E8F2FE"/>
          </a:solidFill>
          <a:ln w="31750">
            <a:solidFill>
              <a:schemeClr val="bg1"/>
            </a:solidFill>
          </a:ln>
          <a:effectLst>
            <a:outerShdw blurRad="254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10D44647-BA31-C6DA-892E-0272C17CD8DE}"/>
              </a:ext>
            </a:extLst>
          </p:cNvPr>
          <p:cNvSpPr/>
          <p:nvPr/>
        </p:nvSpPr>
        <p:spPr>
          <a:xfrm>
            <a:off x="623888" y="5075367"/>
            <a:ext cx="365288" cy="365287"/>
          </a:xfrm>
          <a:prstGeom prst="ellipse">
            <a:avLst/>
          </a:prstGeom>
          <a:gradFill flip="none" rotWithShape="1">
            <a:gsLst>
              <a:gs pos="0">
                <a:srgbClr val="0694FA"/>
              </a:gs>
              <a:gs pos="82000">
                <a:srgbClr val="2E40D4"/>
              </a:gs>
            </a:gsLst>
            <a:lin ang="2700000" scaled="1"/>
            <a:tileRect/>
          </a:gradFill>
          <a:ln w="31750">
            <a:solidFill>
              <a:schemeClr val="bg1"/>
            </a:solidFill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0" bIns="0" rtlCol="0" anchor="ctr"/>
          <a:lstStyle/>
          <a:p>
            <a:pPr algn="ctr"/>
            <a:r>
              <a:rPr kumimoji="1" lang="en-US" altLang="ko-KR" sz="1600" b="1" spc="-5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rPr>
              <a:t>3</a:t>
            </a:r>
            <a:endParaRPr kumimoji="1" lang="ko-KR" altLang="en-US" sz="1600" b="1" spc="-50" dirty="0">
              <a:solidFill>
                <a:schemeClr val="bg1"/>
              </a:solidFill>
              <a:latin typeface="페이퍼로지 7 Bold" pitchFamily="2" charset="-127"/>
              <a:ea typeface="페이퍼로지 7 Bold" pitchFamily="2" charset="-127"/>
              <a:cs typeface="Pretendard" panose="02000503000000020004" pitchFamily="2" charset="-127"/>
            </a:endParaRPr>
          </a:p>
        </p:txBody>
      </p:sp>
      <p:sp>
        <p:nvSpPr>
          <p:cNvPr id="13" name="Google Shape;210;p31">
            <a:extLst>
              <a:ext uri="{FF2B5EF4-FFF2-40B4-BE49-F238E27FC236}">
                <a16:creationId xmlns:a16="http://schemas.microsoft.com/office/drawing/2014/main" id="{9A5B384B-3758-58A8-8FAE-54CAD97BDA2B}"/>
              </a:ext>
            </a:extLst>
          </p:cNvPr>
          <p:cNvSpPr txBox="1"/>
          <p:nvPr/>
        </p:nvSpPr>
        <p:spPr>
          <a:xfrm>
            <a:off x="1115577" y="5026320"/>
            <a:ext cx="4511905" cy="342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62500"/>
              </a:lnSpc>
              <a:defRPr sz="12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1600" dirty="0" err="1">
                <a:latin typeface="페이퍼로지 5 Medium" pitchFamily="2" charset="-127"/>
                <a:ea typeface="페이퍼로지 5 Medium" pitchFamily="2" charset="-127"/>
              </a:rPr>
              <a:t>경쟁</a:t>
            </a:r>
            <a:r>
              <a:rPr sz="16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600" dirty="0" err="1">
                <a:latin typeface="페이퍼로지 5 Medium" pitchFamily="2" charset="-127"/>
                <a:ea typeface="페이퍼로지 5 Medium" pitchFamily="2" charset="-127"/>
              </a:rPr>
              <a:t>병원의</a:t>
            </a:r>
            <a:r>
              <a:rPr sz="16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600" dirty="0" err="1">
                <a:latin typeface="페이퍼로지 5 Medium" pitchFamily="2" charset="-127"/>
                <a:ea typeface="페이퍼로지 5 Medium" pitchFamily="2" charset="-127"/>
              </a:rPr>
              <a:t>마케팅</a:t>
            </a:r>
            <a:r>
              <a:rPr sz="16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600" dirty="0" err="1">
                <a:latin typeface="페이퍼로지 5 Medium" pitchFamily="2" charset="-127"/>
                <a:ea typeface="페이퍼로지 5 Medium" pitchFamily="2" charset="-127"/>
              </a:rPr>
              <a:t>구조·키워드·리뷰</a:t>
            </a:r>
            <a:r>
              <a:rPr sz="16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600" dirty="0" err="1">
                <a:latin typeface="페이퍼로지 5 Medium" pitchFamily="2" charset="-127"/>
                <a:ea typeface="페이퍼로지 5 Medium" pitchFamily="2" charset="-127"/>
              </a:rPr>
              <a:t>패턴</a:t>
            </a:r>
            <a:r>
              <a:rPr sz="16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600" dirty="0" err="1">
                <a:latin typeface="페이퍼로지 5 Medium" pitchFamily="2" charset="-127"/>
                <a:ea typeface="페이퍼로지 5 Medium" pitchFamily="2" charset="-127"/>
              </a:rPr>
              <a:t>분석</a:t>
            </a:r>
            <a:endParaRPr sz="1600" dirty="0"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23" name="모서리가 둥근 직사각형 25">
            <a:extLst>
              <a:ext uri="{FF2B5EF4-FFF2-40B4-BE49-F238E27FC236}">
                <a16:creationId xmlns:a16="http://schemas.microsoft.com/office/drawing/2014/main" id="{E7A8D6AC-2E60-9F13-C6DE-988F23F8DB02}"/>
              </a:ext>
            </a:extLst>
          </p:cNvPr>
          <p:cNvSpPr/>
          <p:nvPr/>
        </p:nvSpPr>
        <p:spPr>
          <a:xfrm>
            <a:off x="733579" y="5591279"/>
            <a:ext cx="4651221" cy="474770"/>
          </a:xfrm>
          <a:prstGeom prst="roundRect">
            <a:avLst>
              <a:gd name="adj" fmla="val 9978"/>
            </a:avLst>
          </a:prstGeom>
          <a:solidFill>
            <a:srgbClr val="E8F2FE"/>
          </a:solidFill>
          <a:ln w="31750">
            <a:solidFill>
              <a:schemeClr val="bg1"/>
            </a:solidFill>
          </a:ln>
          <a:effectLst>
            <a:outerShdw blurRad="254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1D945852-E065-5EC8-1F42-414DDE176FA7}"/>
              </a:ext>
            </a:extLst>
          </p:cNvPr>
          <p:cNvSpPr/>
          <p:nvPr/>
        </p:nvSpPr>
        <p:spPr>
          <a:xfrm>
            <a:off x="623888" y="5646020"/>
            <a:ext cx="365288" cy="365287"/>
          </a:xfrm>
          <a:prstGeom prst="ellipse">
            <a:avLst/>
          </a:prstGeom>
          <a:gradFill flip="none" rotWithShape="1">
            <a:gsLst>
              <a:gs pos="0">
                <a:srgbClr val="0694FA"/>
              </a:gs>
              <a:gs pos="82000">
                <a:srgbClr val="2E40D4"/>
              </a:gs>
            </a:gsLst>
            <a:lin ang="2700000" scaled="1"/>
            <a:tileRect/>
          </a:gradFill>
          <a:ln w="31750">
            <a:solidFill>
              <a:schemeClr val="bg1"/>
            </a:solidFill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0" bIns="0" rtlCol="0" anchor="ctr"/>
          <a:lstStyle/>
          <a:p>
            <a:pPr algn="ctr"/>
            <a:r>
              <a:rPr kumimoji="1" lang="en-US" altLang="ko-KR" sz="1600" b="1" spc="-5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rPr>
              <a:t>4</a:t>
            </a:r>
            <a:endParaRPr kumimoji="1" lang="ko-KR" altLang="en-US" sz="1600" b="1" spc="-50" dirty="0">
              <a:solidFill>
                <a:schemeClr val="bg1"/>
              </a:solidFill>
              <a:latin typeface="페이퍼로지 7 Bold" pitchFamily="2" charset="-127"/>
              <a:ea typeface="페이퍼로지 7 Bold" pitchFamily="2" charset="-127"/>
              <a:cs typeface="Pretendard" panose="02000503000000020004" pitchFamily="2" charset="-127"/>
            </a:endParaRPr>
          </a:p>
        </p:txBody>
      </p:sp>
      <p:sp>
        <p:nvSpPr>
          <p:cNvPr id="14" name="Google Shape;213;p31">
            <a:extLst>
              <a:ext uri="{FF2B5EF4-FFF2-40B4-BE49-F238E27FC236}">
                <a16:creationId xmlns:a16="http://schemas.microsoft.com/office/drawing/2014/main" id="{52CF8BEC-FE6E-7684-2A80-60AD32628FFF}"/>
              </a:ext>
            </a:extLst>
          </p:cNvPr>
          <p:cNvSpPr txBox="1"/>
          <p:nvPr/>
        </p:nvSpPr>
        <p:spPr>
          <a:xfrm>
            <a:off x="1115577" y="5596478"/>
            <a:ext cx="4511905" cy="342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62500"/>
              </a:lnSpc>
              <a:defRPr sz="12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1600" dirty="0" err="1">
                <a:latin typeface="페이퍼로지 5 Medium" pitchFamily="2" charset="-127"/>
                <a:ea typeface="페이퍼로지 5 Medium" pitchFamily="2" charset="-127"/>
              </a:rPr>
              <a:t>경쟁이</a:t>
            </a:r>
            <a:r>
              <a:rPr sz="16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600" dirty="0" err="1">
                <a:latin typeface="페이퍼로지 5 Medium" pitchFamily="2" charset="-127"/>
                <a:ea typeface="페이퍼로지 5 Medium" pitchFamily="2" charset="-127"/>
              </a:rPr>
              <a:t>놓치는</a:t>
            </a:r>
            <a:r>
              <a:rPr sz="16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600" dirty="0" err="1">
                <a:latin typeface="페이퍼로지 5 Medium" pitchFamily="2" charset="-127"/>
                <a:ea typeface="페이퍼로지 5 Medium" pitchFamily="2" charset="-127"/>
              </a:rPr>
              <a:t>공백</a:t>
            </a:r>
            <a:r>
              <a:rPr sz="16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600" dirty="0" err="1">
                <a:latin typeface="페이퍼로지 5 Medium" pitchFamily="2" charset="-127"/>
                <a:ea typeface="페이퍼로지 5 Medium" pitchFamily="2" charset="-127"/>
              </a:rPr>
              <a:t>지점</a:t>
            </a:r>
            <a:r>
              <a:rPr sz="1600" dirty="0"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sz="1600" dirty="0" err="1">
                <a:latin typeface="페이퍼로지 5 Medium" pitchFamily="2" charset="-127"/>
                <a:ea typeface="페이퍼로지 5 Medium" pitchFamily="2" charset="-127"/>
              </a:rPr>
              <a:t>기반</a:t>
            </a:r>
            <a:r>
              <a:rPr sz="1600" dirty="0">
                <a:latin typeface="페이퍼로지 5 Medium" pitchFamily="2" charset="-127"/>
                <a:ea typeface="페이퍼로지 5 Medium" pitchFamily="2" charset="-127"/>
              </a:rPr>
              <a:t> USP(</a:t>
            </a:r>
            <a:r>
              <a:rPr sz="1600" dirty="0" err="1">
                <a:latin typeface="페이퍼로지 5 Medium" pitchFamily="2" charset="-127"/>
                <a:ea typeface="페이퍼로지 5 Medium" pitchFamily="2" charset="-127"/>
              </a:rPr>
              <a:t>차별점</a:t>
            </a:r>
            <a:r>
              <a:rPr sz="1600" dirty="0">
                <a:latin typeface="페이퍼로지 5 Medium" pitchFamily="2" charset="-127"/>
                <a:ea typeface="페이퍼로지 5 Medium" pitchFamily="2" charset="-127"/>
              </a:rPr>
              <a:t>) </a:t>
            </a:r>
            <a:r>
              <a:rPr sz="1600" dirty="0" err="1">
                <a:latin typeface="페이퍼로지 5 Medium" pitchFamily="2" charset="-127"/>
                <a:ea typeface="페이퍼로지 5 Medium" pitchFamily="2" charset="-127"/>
              </a:rPr>
              <a:t>도출</a:t>
            </a:r>
            <a:endParaRPr sz="1600" dirty="0"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25" name="Google Shape;217;p31">
            <a:extLst>
              <a:ext uri="{FF2B5EF4-FFF2-40B4-BE49-F238E27FC236}">
                <a16:creationId xmlns:a16="http://schemas.microsoft.com/office/drawing/2014/main" id="{A622D1B8-8FBE-6205-53D6-95DECB9EA112}"/>
              </a:ext>
            </a:extLst>
          </p:cNvPr>
          <p:cNvSpPr txBox="1"/>
          <p:nvPr/>
        </p:nvSpPr>
        <p:spPr>
          <a:xfrm>
            <a:off x="623888" y="6187116"/>
            <a:ext cx="10578706" cy="21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62500"/>
              </a:lnSpc>
              <a:defRPr sz="12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 marL="171450" indent="-171450">
              <a:buFont typeface="Wingdings" panose="05000000000000000000" pitchFamily="2" charset="2"/>
              <a:buChar char="v"/>
            </a:pPr>
            <a:r>
              <a:rPr sz="1000" dirty="0" err="1">
                <a:latin typeface="페이퍼로지 4 Regular" pitchFamily="2" charset="-127"/>
                <a:ea typeface="페이퍼로지 4 Regular" pitchFamily="2" charset="-127"/>
              </a:rPr>
              <a:t>진료과목별</a:t>
            </a:r>
            <a:r>
              <a:rPr sz="10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000" dirty="0" err="1">
                <a:latin typeface="페이퍼로지 4 Regular" pitchFamily="2" charset="-127"/>
                <a:ea typeface="페이퍼로지 4 Regular" pitchFamily="2" charset="-127"/>
              </a:rPr>
              <a:t>전략</a:t>
            </a:r>
            <a:r>
              <a:rPr sz="1000" dirty="0">
                <a:latin typeface="페이퍼로지 4 Regular" pitchFamily="2" charset="-127"/>
                <a:ea typeface="페이퍼로지 4 Regular" pitchFamily="2" charset="-127"/>
              </a:rPr>
              <a:t>(</a:t>
            </a:r>
            <a:r>
              <a:rPr sz="1000" dirty="0" err="1">
                <a:latin typeface="페이퍼로지 4 Regular" pitchFamily="2" charset="-127"/>
                <a:ea typeface="페이퍼로지 4 Regular" pitchFamily="2" charset="-127"/>
              </a:rPr>
              <a:t>피부과</a:t>
            </a:r>
            <a:r>
              <a:rPr sz="1000" dirty="0">
                <a:latin typeface="페이퍼로지 4 Regular" pitchFamily="2" charset="-127"/>
                <a:ea typeface="페이퍼로지 4 Regular" pitchFamily="2" charset="-127"/>
              </a:rPr>
              <a:t>/</a:t>
            </a:r>
            <a:r>
              <a:rPr sz="1000" dirty="0" err="1">
                <a:latin typeface="페이퍼로지 4 Regular" pitchFamily="2" charset="-127"/>
                <a:ea typeface="페이퍼로지 4 Regular" pitchFamily="2" charset="-127"/>
              </a:rPr>
              <a:t>정형외과</a:t>
            </a:r>
            <a:r>
              <a:rPr sz="1000" dirty="0">
                <a:latin typeface="페이퍼로지 4 Regular" pitchFamily="2" charset="-127"/>
                <a:ea typeface="페이퍼로지 4 Regular" pitchFamily="2" charset="-127"/>
              </a:rPr>
              <a:t>/</a:t>
            </a:r>
            <a:r>
              <a:rPr sz="1000" dirty="0" err="1">
                <a:latin typeface="페이퍼로지 4 Regular" pitchFamily="2" charset="-127"/>
                <a:ea typeface="페이퍼로지 4 Regular" pitchFamily="2" charset="-127"/>
              </a:rPr>
              <a:t>소아과</a:t>
            </a:r>
            <a:r>
              <a:rPr sz="1000" dirty="0">
                <a:latin typeface="페이퍼로지 4 Regular" pitchFamily="2" charset="-127"/>
                <a:ea typeface="페이퍼로지 4 Regular" pitchFamily="2" charset="-127"/>
              </a:rPr>
              <a:t>/</a:t>
            </a:r>
            <a:r>
              <a:rPr sz="1000" dirty="0" err="1">
                <a:latin typeface="페이퍼로지 4 Regular" pitchFamily="2" charset="-127"/>
                <a:ea typeface="페이퍼로지 4 Regular" pitchFamily="2" charset="-127"/>
              </a:rPr>
              <a:t>치과</a:t>
            </a:r>
            <a:r>
              <a:rPr sz="1000" dirty="0">
                <a:latin typeface="페이퍼로지 4 Regular" pitchFamily="2" charset="-127"/>
                <a:ea typeface="페이퍼로지 4 Regular" pitchFamily="2" charset="-127"/>
              </a:rPr>
              <a:t> 등)은 </a:t>
            </a:r>
            <a:r>
              <a:rPr sz="1000" dirty="0" err="1">
                <a:latin typeface="페이퍼로지 4 Regular" pitchFamily="2" charset="-127"/>
                <a:ea typeface="페이퍼로지 4 Regular" pitchFamily="2" charset="-127"/>
              </a:rPr>
              <a:t>상담</a:t>
            </a:r>
            <a:r>
              <a:rPr sz="1000" dirty="0">
                <a:latin typeface="페이퍼로지 4 Regular" pitchFamily="2" charset="-127"/>
                <a:ea typeface="페이퍼로지 4 Regular" pitchFamily="2" charset="-127"/>
              </a:rPr>
              <a:t> 시 </a:t>
            </a:r>
            <a:r>
              <a:rPr sz="1000" dirty="0" err="1">
                <a:latin typeface="페이퍼로지 4 Regular" pitchFamily="2" charset="-127"/>
                <a:ea typeface="페이퍼로지 4 Regular" pitchFamily="2" charset="-127"/>
              </a:rPr>
              <a:t>병원</a:t>
            </a:r>
            <a:r>
              <a:rPr sz="10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000" dirty="0" err="1">
                <a:latin typeface="페이퍼로지 4 Regular" pitchFamily="2" charset="-127"/>
                <a:ea typeface="페이퍼로지 4 Regular" pitchFamily="2" charset="-127"/>
              </a:rPr>
              <a:t>맞춤으로</a:t>
            </a:r>
            <a:r>
              <a:rPr sz="10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000" dirty="0" err="1">
                <a:latin typeface="페이퍼로지 4 Regular" pitchFamily="2" charset="-127"/>
                <a:ea typeface="페이퍼로지 4 Regular" pitchFamily="2" charset="-127"/>
              </a:rPr>
              <a:t>별도</a:t>
            </a:r>
            <a:r>
              <a:rPr sz="1000" dirty="0">
                <a:latin typeface="페이퍼로지 4 Regular" pitchFamily="2" charset="-127"/>
                <a:ea typeface="페이퍼로지 4 Regular" pitchFamily="2" charset="-127"/>
              </a:rPr>
              <a:t> </a:t>
            </a:r>
            <a:r>
              <a:rPr sz="1000" dirty="0" err="1">
                <a:latin typeface="페이퍼로지 4 Regular" pitchFamily="2" charset="-127"/>
                <a:ea typeface="페이퍼로지 4 Regular" pitchFamily="2" charset="-127"/>
              </a:rPr>
              <a:t>제공됩니다</a:t>
            </a:r>
            <a:r>
              <a:rPr sz="1000" dirty="0">
                <a:latin typeface="페이퍼로지 4 Regular" pitchFamily="2" charset="-127"/>
                <a:ea typeface="페이퍼로지 4 Regular" pitchFamily="2" charset="-127"/>
              </a:rPr>
              <a:t>.</a:t>
            </a: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4365D5AE-D71C-FB6F-C446-EAE8DE542418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02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서비스 접근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855859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2F44F6-F9CE-88FC-1BC1-745072567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모서리가 둥근 직사각형 4">
            <a:extLst>
              <a:ext uri="{FF2B5EF4-FFF2-40B4-BE49-F238E27FC236}">
                <a16:creationId xmlns:a16="http://schemas.microsoft.com/office/drawing/2014/main" id="{C82D6E26-5824-83AD-9772-78B004086B04}"/>
              </a:ext>
            </a:extLst>
          </p:cNvPr>
          <p:cNvSpPr/>
          <p:nvPr/>
        </p:nvSpPr>
        <p:spPr>
          <a:xfrm>
            <a:off x="5617631" y="1412875"/>
            <a:ext cx="5896791" cy="2340590"/>
          </a:xfrm>
          <a:prstGeom prst="roundRect">
            <a:avLst>
              <a:gd name="adj" fmla="val 7303"/>
            </a:avLst>
          </a:prstGeom>
          <a:solidFill>
            <a:schemeClr val="bg1"/>
          </a:solidFill>
          <a:ln w="15240">
            <a:solidFill>
              <a:srgbClr val="187DFA"/>
            </a:solidFill>
          </a:ln>
          <a:effectLst>
            <a:outerShdw blurRad="254000" dist="38100" dir="5400000" algn="t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kumimoji="1" lang="ko-Kore-KR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Paperlogy 7 Bold" pitchFamily="2" charset="-127"/>
              <a:ea typeface="Paperlogy 7 Bold" pitchFamily="2" charset="-127"/>
            </a:endParaRPr>
          </a:p>
        </p:txBody>
      </p:sp>
      <p:sp>
        <p:nvSpPr>
          <p:cNvPr id="36" name="모서리가 둥근 직사각형 4">
            <a:extLst>
              <a:ext uri="{FF2B5EF4-FFF2-40B4-BE49-F238E27FC236}">
                <a16:creationId xmlns:a16="http://schemas.microsoft.com/office/drawing/2014/main" id="{5080F7AC-233F-9E29-8E42-BBB70739DA67}"/>
              </a:ext>
            </a:extLst>
          </p:cNvPr>
          <p:cNvSpPr/>
          <p:nvPr/>
        </p:nvSpPr>
        <p:spPr>
          <a:xfrm>
            <a:off x="5627688" y="4062698"/>
            <a:ext cx="5896791" cy="2340590"/>
          </a:xfrm>
          <a:prstGeom prst="roundRect">
            <a:avLst>
              <a:gd name="adj" fmla="val 7303"/>
            </a:avLst>
          </a:prstGeom>
          <a:solidFill>
            <a:schemeClr val="bg1"/>
          </a:solidFill>
          <a:ln w="15240">
            <a:solidFill>
              <a:srgbClr val="187DFA"/>
            </a:solidFill>
          </a:ln>
          <a:effectLst>
            <a:outerShdw blurRad="254000" dist="38100" dir="5400000" algn="t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kumimoji="1" lang="ko-Kore-KR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Paperlogy 7 Bold" pitchFamily="2" charset="-127"/>
              <a:ea typeface="Paperlogy 7 Bold" pitchFamily="2" charset="-127"/>
            </a:endParaRPr>
          </a:p>
        </p:txBody>
      </p:sp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4016F328-7396-FF3E-B045-03FE25371A39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F34556E3-F2A3-FC01-681E-E45D06C95CBE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F1031CD-0D80-68BF-FF04-1589B223BD9C}"/>
              </a:ext>
            </a:extLst>
          </p:cNvPr>
          <p:cNvSpPr txBox="1"/>
          <p:nvPr/>
        </p:nvSpPr>
        <p:spPr>
          <a:xfrm>
            <a:off x="543706" y="1299157"/>
            <a:ext cx="4655176" cy="112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dirty="0">
                <a:solidFill>
                  <a:srgbClr val="187DFA"/>
                </a:solidFill>
                <a:latin typeface="페이퍼로지 8 ExtraBold" pitchFamily="2" charset="-127"/>
                <a:ea typeface="페이퍼로지 8 ExtraBold" pitchFamily="2" charset="-127"/>
              </a:rPr>
              <a:t>STEP 1</a:t>
            </a:r>
          </a:p>
          <a:p>
            <a:pPr>
              <a:lnSpc>
                <a:spcPct val="110000"/>
              </a:lnSpc>
            </a:pPr>
            <a:r>
              <a:rPr kumimoji="1"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정밀 상권 및</a:t>
            </a:r>
            <a:r>
              <a:rPr kumimoji="1"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 </a:t>
            </a:r>
            <a:r>
              <a:rPr kumimoji="1"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경쟁사 분석</a:t>
            </a:r>
            <a:endParaRPr kumimoji="1" lang="ko-KR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8332F1D-1D30-FF38-8AC4-DA63500ED8B3}"/>
              </a:ext>
            </a:extLst>
          </p:cNvPr>
          <p:cNvSpPr txBox="1"/>
          <p:nvPr/>
        </p:nvSpPr>
        <p:spPr>
          <a:xfrm>
            <a:off x="543706" y="2365417"/>
            <a:ext cx="3692976" cy="355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dirty="0">
                <a:solidFill>
                  <a:srgbClr val="187DFA"/>
                </a:solidFill>
                <a:latin typeface="페이퍼로지 4 Regular" pitchFamily="2" charset="-127"/>
                <a:ea typeface="페이퍼로지 4 Regular" pitchFamily="2" charset="-127"/>
              </a:rPr>
              <a:t>분석 프로세스</a:t>
            </a:r>
            <a:endParaRPr kumimoji="1" lang="ko-KR" altLang="en-US" sz="1400" dirty="0">
              <a:solidFill>
                <a:srgbClr val="187DFA"/>
              </a:solidFill>
              <a:latin typeface="페이퍼로지 4 Regular" pitchFamily="2" charset="-127"/>
              <a:ea typeface="페이퍼로지 4 Regular" pitchFamily="2" charset="-127"/>
            </a:endParaRPr>
          </a:p>
        </p:txBody>
      </p:sp>
      <p:pic>
        <p:nvPicPr>
          <p:cNvPr id="22" name="상권분석 상권지도 1번.png" descr="상권분석 상권지도 1번.png">
            <a:extLst>
              <a:ext uri="{FF2B5EF4-FFF2-40B4-BE49-F238E27FC236}">
                <a16:creationId xmlns:a16="http://schemas.microsoft.com/office/drawing/2014/main" id="{D1CB327E-1BAD-8540-12FF-FAF7D2454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1" y="1631589"/>
            <a:ext cx="2435287" cy="1898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상권분석리포트 2번.png" descr="상권분석리포트 2번.png">
            <a:extLst>
              <a:ext uri="{FF2B5EF4-FFF2-40B4-BE49-F238E27FC236}">
                <a16:creationId xmlns:a16="http://schemas.microsoft.com/office/drawing/2014/main" id="{0CDBA508-5D58-A38E-6632-0D79ED19F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573" y="4405485"/>
            <a:ext cx="1709851" cy="1595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상권분석리포트 4번.png" descr="상권분석리포트 4번.png">
            <a:extLst>
              <a:ext uri="{FF2B5EF4-FFF2-40B4-BE49-F238E27FC236}">
                <a16:creationId xmlns:a16="http://schemas.microsoft.com/office/drawing/2014/main" id="{612BFB4A-ACCC-2372-15CC-FE0ACABE3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4926" y="4382792"/>
            <a:ext cx="1559168" cy="1634756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7369670-0E3C-6606-CA43-BA2E30512653}"/>
              </a:ext>
            </a:extLst>
          </p:cNvPr>
          <p:cNvSpPr txBox="1"/>
          <p:nvPr/>
        </p:nvSpPr>
        <p:spPr>
          <a:xfrm>
            <a:off x="5814351" y="1730601"/>
            <a:ext cx="3847553" cy="70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ko-KR" altLang="en-US" sz="1900" b="1" dirty="0">
                <a:solidFill>
                  <a:srgbClr val="187DFA"/>
                </a:solidFill>
                <a:latin typeface="Paperlogy 7 Bold" pitchFamily="2" charset="-127"/>
                <a:ea typeface="Paperlogy 7 Bold" pitchFamily="2" charset="-127"/>
              </a:rPr>
              <a:t>다차원 빅데이터 </a:t>
            </a:r>
            <a:endParaRPr kumimoji="1" lang="en-US" altLang="ko-KR" sz="1900" b="1" dirty="0">
              <a:solidFill>
                <a:srgbClr val="187DFA"/>
              </a:solidFill>
              <a:latin typeface="Paperlogy 7 Bold" pitchFamily="2" charset="-127"/>
              <a:ea typeface="Paperlogy 7 Bold" pitchFamily="2" charset="-127"/>
            </a:endParaRPr>
          </a:p>
          <a:p>
            <a:pPr>
              <a:lnSpc>
                <a:spcPct val="110000"/>
              </a:lnSpc>
            </a:pPr>
            <a:r>
              <a:rPr kumimoji="1" lang="ko-KR" altLang="en-US" sz="1900" b="1" dirty="0">
                <a:solidFill>
                  <a:srgbClr val="187DFA"/>
                </a:solidFill>
                <a:latin typeface="Paperlogy 7 Bold" pitchFamily="2" charset="-127"/>
                <a:ea typeface="Paperlogy 7 Bold" pitchFamily="2" charset="-127"/>
              </a:rPr>
              <a:t>상권 분석 시스템</a:t>
            </a:r>
            <a:endParaRPr kumimoji="1" lang="ko-KR" altLang="en-US" sz="1900" b="1" dirty="0">
              <a:solidFill>
                <a:schemeClr val="tx1">
                  <a:lumMod val="50000"/>
                  <a:lumOff val="50000"/>
                </a:schemeClr>
              </a:solidFill>
              <a:latin typeface="Paperlogy 7 Bold" pitchFamily="2" charset="-127"/>
              <a:ea typeface="Paperlogy 7 Bold" pitchFamily="2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64807F-E558-025C-F4C6-90B1ED3676FC}"/>
              </a:ext>
            </a:extLst>
          </p:cNvPr>
          <p:cNvSpPr txBox="1"/>
          <p:nvPr/>
        </p:nvSpPr>
        <p:spPr>
          <a:xfrm>
            <a:off x="5814351" y="2548063"/>
            <a:ext cx="3156675" cy="786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4 Regular" pitchFamily="2" charset="-127"/>
                <a:ea typeface="Paperlogy 4 Regular" pitchFamily="2" charset="-127"/>
              </a:rPr>
              <a:t>빅데이터 기반 </a:t>
            </a:r>
            <a:r>
              <a:rPr kumimoji="1" lang="ko-KR" altLang="en-US" sz="1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Paperlogy 4 Regular" pitchFamily="2" charset="-127"/>
                <a:ea typeface="Paperlogy 4 Regular" pitchFamily="2" charset="-127"/>
              </a:rPr>
              <a:t>다방향</a:t>
            </a:r>
            <a:r>
              <a:rPr kumimoji="1"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4 Regular" pitchFamily="2" charset="-127"/>
                <a:ea typeface="Paperlogy 4 Regular" pitchFamily="2" charset="-127"/>
              </a:rPr>
              <a:t> 분석</a:t>
            </a:r>
            <a:endParaRPr kumimoji="1" lang="en-US" altLang="ko-KR" sz="1300" dirty="0">
              <a:solidFill>
                <a:schemeClr val="tx1">
                  <a:lumMod val="85000"/>
                  <a:lumOff val="15000"/>
                </a:schemeClr>
              </a:solidFill>
              <a:latin typeface="Paperlogy 4 Regular" pitchFamily="2" charset="-127"/>
              <a:ea typeface="Paperlogy 4 Regular" pitchFamily="2" charset="-127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4 Regular" pitchFamily="2" charset="-127"/>
                <a:ea typeface="Paperlogy 4 Regular" pitchFamily="2" charset="-127"/>
              </a:rPr>
              <a:t>유동인구 및 배후 수요 입체 분석</a:t>
            </a:r>
            <a:endParaRPr kumimoji="1" lang="en-US" altLang="ko-KR" sz="1300" dirty="0">
              <a:solidFill>
                <a:schemeClr val="tx1">
                  <a:lumMod val="85000"/>
                  <a:lumOff val="15000"/>
                </a:schemeClr>
              </a:solidFill>
              <a:latin typeface="Paperlogy 4 Regular" pitchFamily="2" charset="-127"/>
              <a:ea typeface="Paperlogy 4 Regular" pitchFamily="2" charset="-127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4 Regular" pitchFamily="2" charset="-127"/>
                <a:ea typeface="Paperlogy 4 Regular" pitchFamily="2" charset="-127"/>
              </a:rPr>
              <a:t>현장 실사를 통한 교차검증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52AB4F-96C8-49EC-F067-952B4C405B23}"/>
              </a:ext>
            </a:extLst>
          </p:cNvPr>
          <p:cNvSpPr txBox="1"/>
          <p:nvPr/>
        </p:nvSpPr>
        <p:spPr>
          <a:xfrm>
            <a:off x="5789955" y="4367878"/>
            <a:ext cx="3847553" cy="70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ko-KR" altLang="en-US" sz="1900" b="1" dirty="0">
                <a:solidFill>
                  <a:srgbClr val="187DFA"/>
                </a:solidFill>
                <a:latin typeface="Paperlogy 7 Bold" pitchFamily="2" charset="-127"/>
                <a:ea typeface="Paperlogy 7 Bold" pitchFamily="2" charset="-127"/>
              </a:rPr>
              <a:t>현장 실사</a:t>
            </a:r>
            <a:endParaRPr kumimoji="1" lang="en-US" altLang="ko-KR" sz="1900" b="1" dirty="0">
              <a:solidFill>
                <a:srgbClr val="187DFA"/>
              </a:solidFill>
              <a:latin typeface="Paperlogy 7 Bold" pitchFamily="2" charset="-127"/>
              <a:ea typeface="Paperlogy 7 Bold" pitchFamily="2" charset="-127"/>
            </a:endParaRPr>
          </a:p>
          <a:p>
            <a:pPr>
              <a:lnSpc>
                <a:spcPct val="110000"/>
              </a:lnSpc>
            </a:pPr>
            <a:r>
              <a:rPr kumimoji="1" lang="en-US" altLang="ko-KR" sz="1900" b="1" dirty="0">
                <a:solidFill>
                  <a:srgbClr val="187DFA"/>
                </a:solidFill>
                <a:latin typeface="Paperlogy 7 Bold" pitchFamily="2" charset="-127"/>
                <a:ea typeface="Paperlogy 7 Bold" pitchFamily="2" charset="-127"/>
              </a:rPr>
              <a:t>: </a:t>
            </a:r>
            <a:r>
              <a:rPr kumimoji="1" lang="ko-KR" altLang="en-US" sz="1900" b="1" dirty="0">
                <a:solidFill>
                  <a:srgbClr val="187DFA"/>
                </a:solidFill>
                <a:latin typeface="Paperlogy 7 Bold" pitchFamily="2" charset="-127"/>
                <a:ea typeface="Paperlogy 7 Bold" pitchFamily="2" charset="-127"/>
              </a:rPr>
              <a:t>데이터의 완성</a:t>
            </a:r>
            <a:endParaRPr kumimoji="1" lang="ko-KR" altLang="en-US" sz="1900" b="1" dirty="0">
              <a:solidFill>
                <a:schemeClr val="tx1">
                  <a:lumMod val="50000"/>
                  <a:lumOff val="50000"/>
                </a:schemeClr>
              </a:solidFill>
              <a:latin typeface="Paperlogy 7 Bold" pitchFamily="2" charset="-127"/>
              <a:ea typeface="Paperlogy 7 Bold" pitchFamily="2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A7DDA5-3446-49C4-F231-653FD45674C5}"/>
              </a:ext>
            </a:extLst>
          </p:cNvPr>
          <p:cNvSpPr txBox="1"/>
          <p:nvPr/>
        </p:nvSpPr>
        <p:spPr>
          <a:xfrm>
            <a:off x="5789955" y="5185340"/>
            <a:ext cx="3156675" cy="546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4 Regular" pitchFamily="2" charset="-127"/>
                <a:ea typeface="Paperlogy 4 Regular" pitchFamily="2" charset="-127"/>
              </a:rPr>
              <a:t>숫자가 놓칠 수 있는</a:t>
            </a:r>
            <a:endParaRPr kumimoji="1" lang="en-US" altLang="ko-KR" sz="1300" dirty="0">
              <a:solidFill>
                <a:schemeClr val="tx1">
                  <a:lumMod val="85000"/>
                  <a:lumOff val="15000"/>
                </a:schemeClr>
              </a:solidFill>
              <a:latin typeface="Paperlogy 4 Regular" pitchFamily="2" charset="-127"/>
              <a:ea typeface="Paperlogy 4 Regular" pitchFamily="2" charset="-127"/>
            </a:endParaRPr>
          </a:p>
          <a:p>
            <a:pPr>
              <a:lnSpc>
                <a:spcPct val="120000"/>
              </a:lnSpc>
            </a:pPr>
            <a:r>
              <a:rPr kumimoji="1"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4 Regular" pitchFamily="2" charset="-127"/>
                <a:ea typeface="Paperlogy 4 Regular" pitchFamily="2" charset="-127"/>
              </a:rPr>
              <a:t>1% </a:t>
            </a:r>
            <a:r>
              <a:rPr kumimoji="1" lang="ko-KR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4 Regular" pitchFamily="2" charset="-127"/>
                <a:ea typeface="Paperlogy 4 Regular" pitchFamily="2" charset="-127"/>
              </a:rPr>
              <a:t>디테일까지 잡아냅니다</a:t>
            </a:r>
            <a:r>
              <a:rPr kumimoji="1" lang="en-US" altLang="ko-KR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4 Regular" pitchFamily="2" charset="-127"/>
                <a:ea typeface="Paperlogy 4 Regular" pitchFamily="2" charset="-127"/>
              </a:rPr>
              <a:t>.</a:t>
            </a:r>
            <a:endParaRPr kumimoji="1" lang="ko-KR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Paperlogy 4 Regular" pitchFamily="2" charset="-127"/>
              <a:ea typeface="Paperlogy 4 Regular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4FFFF6AC-D78A-1D32-CF42-463D82F3611B}"/>
              </a:ext>
            </a:extLst>
          </p:cNvPr>
          <p:cNvGrpSpPr/>
          <p:nvPr/>
        </p:nvGrpSpPr>
        <p:grpSpPr>
          <a:xfrm>
            <a:off x="976164" y="3054113"/>
            <a:ext cx="4214852" cy="3317488"/>
            <a:chOff x="976164" y="2973416"/>
            <a:chExt cx="4214852" cy="3317488"/>
          </a:xfrm>
        </p:grpSpPr>
        <p:sp>
          <p:nvSpPr>
            <p:cNvPr id="52" name="모서리가 둥근 직사각형 25">
              <a:extLst>
                <a:ext uri="{FF2B5EF4-FFF2-40B4-BE49-F238E27FC236}">
                  <a16:creationId xmlns:a16="http://schemas.microsoft.com/office/drawing/2014/main" id="{D87B560C-22B6-0AEE-8A6E-AE910928BE6D}"/>
                </a:ext>
              </a:extLst>
            </p:cNvPr>
            <p:cNvSpPr/>
            <p:nvPr/>
          </p:nvSpPr>
          <p:spPr>
            <a:xfrm>
              <a:off x="981434" y="3054065"/>
              <a:ext cx="4190324" cy="269716"/>
            </a:xfrm>
            <a:prstGeom prst="roundRect">
              <a:avLst>
                <a:gd name="adj" fmla="val 9978"/>
              </a:avLst>
            </a:prstGeom>
            <a:solidFill>
              <a:srgbClr val="E8F2FE"/>
            </a:solidFill>
            <a:ln w="31750">
              <a:noFill/>
            </a:ln>
            <a:effectLst>
              <a:outerShdw blurRad="254000" algn="ctr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53" name="Google Shape;204;p31">
              <a:extLst>
                <a:ext uri="{FF2B5EF4-FFF2-40B4-BE49-F238E27FC236}">
                  <a16:creationId xmlns:a16="http://schemas.microsoft.com/office/drawing/2014/main" id="{0E94B00F-B588-376C-6F80-936F5F0C2F84}"/>
                </a:ext>
              </a:extLst>
            </p:cNvPr>
            <p:cNvSpPr txBox="1"/>
            <p:nvPr/>
          </p:nvSpPr>
          <p:spPr>
            <a:xfrm>
              <a:off x="1445127" y="2973416"/>
              <a:ext cx="3639940" cy="3428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162500"/>
                </a:lnSpc>
                <a:defRPr sz="12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rPr lang="ko-KR" altLang="en-US" sz="1600" dirty="0">
                  <a:latin typeface="페이퍼로지 5 Medium" pitchFamily="2" charset="-127"/>
                  <a:ea typeface="페이퍼로지 5 Medium" pitchFamily="2" charset="-127"/>
                </a:rPr>
                <a:t>빅데이터 수집</a:t>
              </a:r>
              <a:endParaRPr sz="1600" dirty="0">
                <a:latin typeface="페이퍼로지 5 Medium" pitchFamily="2" charset="-127"/>
                <a:ea typeface="페이퍼로지 5 Medium" pitchFamily="2" charset="-127"/>
              </a:endParaRPr>
            </a:p>
          </p:txBody>
        </p:sp>
        <p:sp>
          <p:nvSpPr>
            <p:cNvPr id="60" name="Google Shape;199;p31">
              <a:extLst>
                <a:ext uri="{FF2B5EF4-FFF2-40B4-BE49-F238E27FC236}">
                  <a16:creationId xmlns:a16="http://schemas.microsoft.com/office/drawing/2014/main" id="{8AF32C68-B1BC-9871-75B3-B77F25982681}"/>
                </a:ext>
              </a:extLst>
            </p:cNvPr>
            <p:cNvSpPr txBox="1"/>
            <p:nvPr/>
          </p:nvSpPr>
          <p:spPr>
            <a:xfrm>
              <a:off x="1449124" y="3349546"/>
              <a:ext cx="3639939" cy="257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62500"/>
                </a:lnSpc>
                <a:defRPr sz="1200" b="1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rPr lang="ko-KR" altLang="en-US" sz="1200" b="0" dirty="0">
                  <a:latin typeface="페이퍼로지 4 Regular" pitchFamily="2" charset="-127"/>
                  <a:ea typeface="페이퍼로지 4 Regular" pitchFamily="2" charset="-127"/>
                </a:rPr>
                <a:t>상권 내 유동 </a:t>
              </a:r>
              <a:r>
                <a:rPr lang="en-US" altLang="ko-KR" sz="1200" b="0" dirty="0">
                  <a:latin typeface="페이퍼로지 4 Regular" pitchFamily="2" charset="-127"/>
                  <a:ea typeface="페이퍼로지 4 Regular" pitchFamily="2" charset="-127"/>
                </a:rPr>
                <a:t>/ </a:t>
              </a:r>
              <a:r>
                <a:rPr lang="ko-KR" altLang="en-US" sz="1200" b="0" dirty="0">
                  <a:latin typeface="페이퍼로지 4 Regular" pitchFamily="2" charset="-127"/>
                  <a:ea typeface="페이퍼로지 4 Regular" pitchFamily="2" charset="-127"/>
                </a:rPr>
                <a:t>상주 인구 및 매출 데이터 확보</a:t>
              </a:r>
              <a:endParaRPr sz="1200" b="0" dirty="0"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66" name="모서리가 둥근 직사각형 25">
              <a:extLst>
                <a:ext uri="{FF2B5EF4-FFF2-40B4-BE49-F238E27FC236}">
                  <a16:creationId xmlns:a16="http://schemas.microsoft.com/office/drawing/2014/main" id="{FD32FED0-5E1E-AD43-1CB1-CB0C0DC7C490}"/>
                </a:ext>
              </a:extLst>
            </p:cNvPr>
            <p:cNvSpPr/>
            <p:nvPr/>
          </p:nvSpPr>
          <p:spPr>
            <a:xfrm>
              <a:off x="976164" y="3948810"/>
              <a:ext cx="4190324" cy="269716"/>
            </a:xfrm>
            <a:prstGeom prst="roundRect">
              <a:avLst>
                <a:gd name="adj" fmla="val 9978"/>
              </a:avLst>
            </a:prstGeom>
            <a:solidFill>
              <a:srgbClr val="E8F2FE"/>
            </a:solidFill>
            <a:ln w="31750">
              <a:noFill/>
            </a:ln>
            <a:effectLst>
              <a:outerShdw blurRad="254000" algn="ctr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67" name="Google Shape;204;p31">
              <a:extLst>
                <a:ext uri="{FF2B5EF4-FFF2-40B4-BE49-F238E27FC236}">
                  <a16:creationId xmlns:a16="http://schemas.microsoft.com/office/drawing/2014/main" id="{5C53A91B-1EE8-8D6D-FB92-7F7025DD17E7}"/>
                </a:ext>
              </a:extLst>
            </p:cNvPr>
            <p:cNvSpPr txBox="1"/>
            <p:nvPr/>
          </p:nvSpPr>
          <p:spPr>
            <a:xfrm>
              <a:off x="1439857" y="3868161"/>
              <a:ext cx="3639940" cy="3428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162500"/>
                </a:lnSpc>
                <a:defRPr sz="12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rPr lang="ko-KR" altLang="en-US" sz="1600" dirty="0">
                  <a:latin typeface="페이퍼로지 5 Medium" pitchFamily="2" charset="-127"/>
                  <a:ea typeface="페이퍼로지 5 Medium" pitchFamily="2" charset="-127"/>
                </a:rPr>
                <a:t>다양한 심층분석</a:t>
              </a:r>
              <a:endParaRPr sz="1600" dirty="0">
                <a:latin typeface="페이퍼로지 5 Medium" pitchFamily="2" charset="-127"/>
                <a:ea typeface="페이퍼로지 5 Medium" pitchFamily="2" charset="-127"/>
              </a:endParaRPr>
            </a:p>
          </p:txBody>
        </p:sp>
        <p:sp>
          <p:nvSpPr>
            <p:cNvPr id="70" name="Google Shape;199;p31">
              <a:extLst>
                <a:ext uri="{FF2B5EF4-FFF2-40B4-BE49-F238E27FC236}">
                  <a16:creationId xmlns:a16="http://schemas.microsoft.com/office/drawing/2014/main" id="{DC82545D-A4EA-0C41-D208-9997DBE2105D}"/>
                </a:ext>
              </a:extLst>
            </p:cNvPr>
            <p:cNvSpPr txBox="1"/>
            <p:nvPr/>
          </p:nvSpPr>
          <p:spPr>
            <a:xfrm>
              <a:off x="1443854" y="4244291"/>
              <a:ext cx="3639939" cy="257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62500"/>
                </a:lnSpc>
                <a:defRPr sz="1200" b="1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rPr lang="ko-KR" altLang="en-US" sz="1200" dirty="0">
                  <a:latin typeface="페이퍼로지 4 Regular" pitchFamily="2" charset="-127"/>
                  <a:ea typeface="페이퍼로지 4 Regular" pitchFamily="2" charset="-127"/>
                </a:rPr>
                <a:t>소비 패턴 분석 및 경쟁사 포지셔닝 확인</a:t>
              </a:r>
              <a:endParaRPr sz="1200" b="0" dirty="0"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74" name="모서리가 둥근 직사각형 25">
              <a:extLst>
                <a:ext uri="{FF2B5EF4-FFF2-40B4-BE49-F238E27FC236}">
                  <a16:creationId xmlns:a16="http://schemas.microsoft.com/office/drawing/2014/main" id="{DB86413F-FDA5-6324-D4BC-4D4A9677747C}"/>
                </a:ext>
              </a:extLst>
            </p:cNvPr>
            <p:cNvSpPr/>
            <p:nvPr/>
          </p:nvSpPr>
          <p:spPr>
            <a:xfrm>
              <a:off x="985521" y="4843555"/>
              <a:ext cx="4190324" cy="269716"/>
            </a:xfrm>
            <a:prstGeom prst="roundRect">
              <a:avLst>
                <a:gd name="adj" fmla="val 9978"/>
              </a:avLst>
            </a:prstGeom>
            <a:solidFill>
              <a:srgbClr val="E8F2FE"/>
            </a:solidFill>
            <a:ln w="31750">
              <a:noFill/>
            </a:ln>
            <a:effectLst>
              <a:outerShdw blurRad="254000" algn="ctr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75" name="Google Shape;204;p31">
              <a:extLst>
                <a:ext uri="{FF2B5EF4-FFF2-40B4-BE49-F238E27FC236}">
                  <a16:creationId xmlns:a16="http://schemas.microsoft.com/office/drawing/2014/main" id="{AF877926-4FE1-13B0-F1C8-29CB716A480A}"/>
                </a:ext>
              </a:extLst>
            </p:cNvPr>
            <p:cNvSpPr txBox="1"/>
            <p:nvPr/>
          </p:nvSpPr>
          <p:spPr>
            <a:xfrm>
              <a:off x="1449214" y="4762906"/>
              <a:ext cx="3639940" cy="3428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162500"/>
                </a:lnSpc>
                <a:defRPr sz="12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rPr lang="ko-KR" altLang="en-US" sz="1600" dirty="0">
                  <a:latin typeface="페이퍼로지 5 Medium" pitchFamily="2" charset="-127"/>
                  <a:ea typeface="페이퍼로지 5 Medium" pitchFamily="2" charset="-127"/>
                </a:rPr>
                <a:t>현장 검증 실사</a:t>
              </a:r>
              <a:endParaRPr sz="1600" dirty="0">
                <a:latin typeface="페이퍼로지 5 Medium" pitchFamily="2" charset="-127"/>
                <a:ea typeface="페이퍼로지 5 Medium" pitchFamily="2" charset="-127"/>
              </a:endParaRPr>
            </a:p>
          </p:txBody>
        </p:sp>
        <p:sp>
          <p:nvSpPr>
            <p:cNvPr id="76" name="Google Shape;199;p31">
              <a:extLst>
                <a:ext uri="{FF2B5EF4-FFF2-40B4-BE49-F238E27FC236}">
                  <a16:creationId xmlns:a16="http://schemas.microsoft.com/office/drawing/2014/main" id="{A2D7E554-544A-547A-7F7F-C8CEBEA0FB45}"/>
                </a:ext>
              </a:extLst>
            </p:cNvPr>
            <p:cNvSpPr txBox="1"/>
            <p:nvPr/>
          </p:nvSpPr>
          <p:spPr>
            <a:xfrm>
              <a:off x="1453211" y="5139036"/>
              <a:ext cx="3639939" cy="257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62500"/>
                </a:lnSpc>
                <a:defRPr sz="1200" b="1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rPr lang="ko-KR" altLang="en-US" sz="1200" b="0" dirty="0">
                  <a:latin typeface="페이퍼로지 4 Regular" pitchFamily="2" charset="-127"/>
                  <a:ea typeface="페이퍼로지 4 Regular" pitchFamily="2" charset="-127"/>
                </a:rPr>
                <a:t>현장 방문을 통한 분석 데이터 최종 교차 검증</a:t>
              </a:r>
              <a:endParaRPr sz="1200" b="0" dirty="0"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80" name="모서리가 둥근 직사각형 25">
              <a:extLst>
                <a:ext uri="{FF2B5EF4-FFF2-40B4-BE49-F238E27FC236}">
                  <a16:creationId xmlns:a16="http://schemas.microsoft.com/office/drawing/2014/main" id="{A432AE98-0AD6-8318-D6F0-81CF5CE535C1}"/>
                </a:ext>
              </a:extLst>
            </p:cNvPr>
            <p:cNvSpPr/>
            <p:nvPr/>
          </p:nvSpPr>
          <p:spPr>
            <a:xfrm>
              <a:off x="1000692" y="5738301"/>
              <a:ext cx="4190324" cy="269716"/>
            </a:xfrm>
            <a:prstGeom prst="roundRect">
              <a:avLst>
                <a:gd name="adj" fmla="val 9978"/>
              </a:avLst>
            </a:prstGeom>
            <a:solidFill>
              <a:srgbClr val="E8F2FE"/>
            </a:solidFill>
            <a:ln w="31750">
              <a:noFill/>
            </a:ln>
            <a:effectLst>
              <a:outerShdw blurRad="254000" algn="ctr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latin typeface="페이퍼로지 7 Bold" pitchFamily="2" charset="-127"/>
                <a:ea typeface="페이퍼로지 7 Bold" pitchFamily="2" charset="-127"/>
              </a:endParaRPr>
            </a:p>
          </p:txBody>
        </p:sp>
        <p:sp>
          <p:nvSpPr>
            <p:cNvPr id="81" name="Google Shape;204;p31">
              <a:extLst>
                <a:ext uri="{FF2B5EF4-FFF2-40B4-BE49-F238E27FC236}">
                  <a16:creationId xmlns:a16="http://schemas.microsoft.com/office/drawing/2014/main" id="{738C5276-B67A-0FC9-1C47-93F2CDC37EC6}"/>
                </a:ext>
              </a:extLst>
            </p:cNvPr>
            <p:cNvSpPr txBox="1"/>
            <p:nvPr/>
          </p:nvSpPr>
          <p:spPr>
            <a:xfrm>
              <a:off x="1464385" y="5657652"/>
              <a:ext cx="3639940" cy="3428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162500"/>
                </a:lnSpc>
                <a:defRPr sz="1200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rPr lang="ko-KR" altLang="en-US" sz="1600" dirty="0">
                  <a:latin typeface="페이퍼로지 5 Medium" pitchFamily="2" charset="-127"/>
                  <a:ea typeface="페이퍼로지 5 Medium" pitchFamily="2" charset="-127"/>
                </a:rPr>
                <a:t>전략 리포트 발행</a:t>
              </a:r>
              <a:endParaRPr sz="1600" dirty="0">
                <a:latin typeface="페이퍼로지 5 Medium" pitchFamily="2" charset="-127"/>
                <a:ea typeface="페이퍼로지 5 Medium" pitchFamily="2" charset="-127"/>
              </a:endParaRPr>
            </a:p>
          </p:txBody>
        </p:sp>
        <p:sp>
          <p:nvSpPr>
            <p:cNvPr id="82" name="Google Shape;199;p31">
              <a:extLst>
                <a:ext uri="{FF2B5EF4-FFF2-40B4-BE49-F238E27FC236}">
                  <a16:creationId xmlns:a16="http://schemas.microsoft.com/office/drawing/2014/main" id="{5C8C4AC3-2041-3BC6-D386-05367FD88D25}"/>
                </a:ext>
              </a:extLst>
            </p:cNvPr>
            <p:cNvSpPr txBox="1"/>
            <p:nvPr/>
          </p:nvSpPr>
          <p:spPr>
            <a:xfrm>
              <a:off x="1468382" y="6033782"/>
              <a:ext cx="3639939" cy="257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62500"/>
                </a:lnSpc>
                <a:defRPr sz="1200" b="1">
                  <a:solidFill>
                    <a:srgbClr val="15213F"/>
                  </a:solidFill>
                  <a:latin typeface="Roboto"/>
                  <a:ea typeface="Roboto"/>
                  <a:cs typeface="Roboto"/>
                  <a:sym typeface="Roboto"/>
                </a:defRPr>
              </a:pPr>
              <a:r>
                <a:rPr lang="ko-KR" altLang="en-US" sz="1200" b="0" dirty="0">
                  <a:latin typeface="페이퍼로지 4 Regular" pitchFamily="2" charset="-127"/>
                  <a:ea typeface="페이퍼로지 4 Regular" pitchFamily="2" charset="-127"/>
                </a:rPr>
                <a:t>매출 성장을 위한 맞춤형 마케팅 전략 제안</a:t>
              </a:r>
              <a:endParaRPr sz="1200" b="0" dirty="0"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</p:grpSp>
      <p:sp>
        <p:nvSpPr>
          <p:cNvPr id="62" name="타원 61">
            <a:extLst>
              <a:ext uri="{FF2B5EF4-FFF2-40B4-BE49-F238E27FC236}">
                <a16:creationId xmlns:a16="http://schemas.microsoft.com/office/drawing/2014/main" id="{9BFF51E9-B183-0428-D00A-5FA8C600A547}"/>
              </a:ext>
            </a:extLst>
          </p:cNvPr>
          <p:cNvSpPr/>
          <p:nvPr/>
        </p:nvSpPr>
        <p:spPr>
          <a:xfrm>
            <a:off x="609430" y="3103488"/>
            <a:ext cx="601982" cy="601980"/>
          </a:xfrm>
          <a:prstGeom prst="ellipse">
            <a:avLst/>
          </a:prstGeom>
          <a:solidFill>
            <a:srgbClr val="187DFA"/>
          </a:solidFill>
          <a:ln w="31750"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0" bIns="0" rtlCol="0" anchor="ctr"/>
          <a:lstStyle/>
          <a:p>
            <a:pPr algn="ctr"/>
            <a:r>
              <a:rPr kumimoji="1" lang="en-US" altLang="ko-KR" b="1" spc="-5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rPr>
              <a:t>1</a:t>
            </a:r>
            <a:endParaRPr kumimoji="1" lang="ko-KR" altLang="en-US" b="1" spc="-50" dirty="0">
              <a:solidFill>
                <a:schemeClr val="bg1"/>
              </a:solidFill>
              <a:latin typeface="페이퍼로지 7 Bold" pitchFamily="2" charset="-127"/>
              <a:ea typeface="페이퍼로지 7 Bold" pitchFamily="2" charset="-127"/>
              <a:cs typeface="Pretendard" panose="02000503000000020004" pitchFamily="2" charset="-127"/>
            </a:endParaRP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B6712EC5-0FFD-97CC-7D2A-B013906C8A40}"/>
              </a:ext>
            </a:extLst>
          </p:cNvPr>
          <p:cNvSpPr/>
          <p:nvPr/>
        </p:nvSpPr>
        <p:spPr>
          <a:xfrm>
            <a:off x="618619" y="4004658"/>
            <a:ext cx="601982" cy="601980"/>
          </a:xfrm>
          <a:prstGeom prst="ellipse">
            <a:avLst/>
          </a:prstGeom>
          <a:solidFill>
            <a:srgbClr val="187DFA"/>
          </a:solidFill>
          <a:ln w="31750"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0" bIns="0" rtlCol="0" anchor="ctr"/>
          <a:lstStyle/>
          <a:p>
            <a:pPr algn="ctr"/>
            <a:r>
              <a:rPr kumimoji="1" lang="en-US" altLang="ko-KR" b="1" spc="-5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rPr>
              <a:t>2</a:t>
            </a:r>
            <a:endParaRPr kumimoji="1" lang="ko-KR" altLang="en-US" b="1" spc="-50" dirty="0">
              <a:solidFill>
                <a:schemeClr val="bg1"/>
              </a:solidFill>
              <a:latin typeface="페이퍼로지 7 Bold" pitchFamily="2" charset="-127"/>
              <a:ea typeface="페이퍼로지 7 Bold" pitchFamily="2" charset="-127"/>
              <a:cs typeface="Pretendard" panose="02000503000000020004" pitchFamily="2" charset="-127"/>
            </a:endParaRPr>
          </a:p>
        </p:txBody>
      </p:sp>
      <p:sp>
        <p:nvSpPr>
          <p:cNvPr id="78" name="타원 77">
            <a:extLst>
              <a:ext uri="{FF2B5EF4-FFF2-40B4-BE49-F238E27FC236}">
                <a16:creationId xmlns:a16="http://schemas.microsoft.com/office/drawing/2014/main" id="{804DDD92-FA66-9420-779F-529A29BB5F46}"/>
              </a:ext>
            </a:extLst>
          </p:cNvPr>
          <p:cNvSpPr/>
          <p:nvPr/>
        </p:nvSpPr>
        <p:spPr>
          <a:xfrm>
            <a:off x="627976" y="4905828"/>
            <a:ext cx="601982" cy="601980"/>
          </a:xfrm>
          <a:prstGeom prst="ellipse">
            <a:avLst/>
          </a:prstGeom>
          <a:solidFill>
            <a:srgbClr val="187DFA"/>
          </a:solidFill>
          <a:ln w="31750"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0" bIns="0" rtlCol="0" anchor="ctr"/>
          <a:lstStyle/>
          <a:p>
            <a:pPr algn="ctr"/>
            <a:r>
              <a:rPr kumimoji="1" lang="en-US" altLang="ko-KR" b="1" spc="-5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rPr>
              <a:t>3</a:t>
            </a:r>
            <a:endParaRPr kumimoji="1" lang="ko-KR" altLang="en-US" b="1" spc="-50" dirty="0">
              <a:solidFill>
                <a:schemeClr val="bg1"/>
              </a:solidFill>
              <a:latin typeface="페이퍼로지 7 Bold" pitchFamily="2" charset="-127"/>
              <a:ea typeface="페이퍼로지 7 Bold" pitchFamily="2" charset="-127"/>
              <a:cs typeface="Pretendard" panose="02000503000000020004" pitchFamily="2" charset="-127"/>
            </a:endParaRPr>
          </a:p>
        </p:txBody>
      </p:sp>
      <p:sp>
        <p:nvSpPr>
          <p:cNvPr id="84" name="타원 83">
            <a:extLst>
              <a:ext uri="{FF2B5EF4-FFF2-40B4-BE49-F238E27FC236}">
                <a16:creationId xmlns:a16="http://schemas.microsoft.com/office/drawing/2014/main" id="{0541C29F-7E9C-EE9E-277C-924191BBF7ED}"/>
              </a:ext>
            </a:extLst>
          </p:cNvPr>
          <p:cNvSpPr/>
          <p:nvPr/>
        </p:nvSpPr>
        <p:spPr>
          <a:xfrm>
            <a:off x="643147" y="5806997"/>
            <a:ext cx="601982" cy="601980"/>
          </a:xfrm>
          <a:prstGeom prst="ellipse">
            <a:avLst/>
          </a:prstGeom>
          <a:solidFill>
            <a:srgbClr val="187DFA"/>
          </a:solidFill>
          <a:ln w="31750"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" tIns="0" rIns="0" bIns="0" rtlCol="0" anchor="ctr"/>
          <a:lstStyle/>
          <a:p>
            <a:pPr algn="ctr"/>
            <a:r>
              <a:rPr kumimoji="1" lang="en-US" altLang="ko-KR" b="1" spc="-50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  <a:cs typeface="Pretendard" panose="02000503000000020004" pitchFamily="2" charset="-127"/>
              </a:rPr>
              <a:t>4</a:t>
            </a:r>
            <a:endParaRPr kumimoji="1" lang="ko-KR" altLang="en-US" b="1" spc="-50" dirty="0">
              <a:solidFill>
                <a:schemeClr val="bg1"/>
              </a:solidFill>
              <a:latin typeface="페이퍼로지 7 Bold" pitchFamily="2" charset="-127"/>
              <a:ea typeface="페이퍼로지 7 Bold" pitchFamily="2" charset="-127"/>
              <a:cs typeface="Pretendard" panose="02000503000000020004" pitchFamily="2" charset="-127"/>
            </a:endParaRPr>
          </a:p>
        </p:txBody>
      </p:sp>
      <p:sp>
        <p:nvSpPr>
          <p:cNvPr id="88" name="Object 3">
            <a:extLst>
              <a:ext uri="{FF2B5EF4-FFF2-40B4-BE49-F238E27FC236}">
                <a16:creationId xmlns:a16="http://schemas.microsoft.com/office/drawing/2014/main" id="{B1C003AE-29FB-AFA1-1C46-CAFDB3B85555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02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서비스 접근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3781002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C2B5A3-2588-A333-8E22-D47FC8332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19">
            <a:extLst>
              <a:ext uri="{FF2B5EF4-FFF2-40B4-BE49-F238E27FC236}">
                <a16:creationId xmlns:a16="http://schemas.microsoft.com/office/drawing/2014/main" id="{78F420A6-7ED2-F0CF-8D1A-A3CDF7D5CF2C}"/>
              </a:ext>
            </a:extLst>
          </p:cNvPr>
          <p:cNvSpPr txBox="1">
            <a:spLocks/>
          </p:cNvSpPr>
          <p:nvPr/>
        </p:nvSpPr>
        <p:spPr>
          <a:xfrm>
            <a:off x="8890001" y="43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ore-K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ore-KR" sz="900" dirty="0">
                <a:latin typeface="Paperlogy 3 Light" pitchFamily="2" charset="-127"/>
                <a:ea typeface="Paperlogy 3 Light" pitchFamily="2" charset="-127"/>
              </a:rPr>
              <a:t>2</a:t>
            </a:r>
            <a:endParaRPr kumimoji="1" lang="ko-Kore-KR" altLang="en-US" sz="900" dirty="0">
              <a:latin typeface="Paperlogy 3 Light" pitchFamily="2" charset="-127"/>
              <a:ea typeface="Paperlogy 3 Light" pitchFamily="2" charset="-127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DA093E0-1CB5-78DE-C154-6854AF47F573}"/>
              </a:ext>
            </a:extLst>
          </p:cNvPr>
          <p:cNvSpPr txBox="1"/>
          <p:nvPr/>
        </p:nvSpPr>
        <p:spPr>
          <a:xfrm>
            <a:off x="9580879" y="478207"/>
            <a:ext cx="193354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우리 마케팅 </a:t>
            </a:r>
            <a:r>
              <a:rPr lang="en" altLang="ko-KR" sz="1100" b="1" kern="0" dirty="0">
                <a:solidFill>
                  <a:srgbClr val="177DFA"/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•  </a:t>
            </a:r>
            <a:r>
              <a:rPr lang="ko-KR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5 Medium" pitchFamily="2" charset="-127"/>
                <a:ea typeface="Paperlogy 5 Medium" pitchFamily="2" charset="-127"/>
                <a:cs typeface="Pretendard Light" panose="02000403000000020004" pitchFamily="2" charset="-127"/>
              </a:rPr>
              <a:t>병원 핵심 제안서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DD6B238-DCE7-6647-BB77-28D0A26A7DBC}"/>
              </a:ext>
            </a:extLst>
          </p:cNvPr>
          <p:cNvSpPr txBox="1"/>
          <p:nvPr/>
        </p:nvSpPr>
        <p:spPr>
          <a:xfrm>
            <a:off x="543706" y="1299157"/>
            <a:ext cx="4655176" cy="1123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dirty="0">
                <a:solidFill>
                  <a:srgbClr val="187DFA"/>
                </a:solidFill>
                <a:latin typeface="페이퍼로지 8 ExtraBold" pitchFamily="2" charset="-127"/>
                <a:ea typeface="페이퍼로지 8 ExtraBold" pitchFamily="2" charset="-127"/>
              </a:rPr>
              <a:t>STEP 2</a:t>
            </a:r>
          </a:p>
          <a:p>
            <a:pPr>
              <a:lnSpc>
                <a:spcPct val="110000"/>
              </a:lnSpc>
            </a:pPr>
            <a:r>
              <a:rPr kumimoji="1"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병원 내</a:t>
            </a:r>
            <a:r>
              <a:rPr kumimoji="1"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/</a:t>
            </a:r>
            <a:r>
              <a:rPr kumimoji="1"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외부 진단 </a:t>
            </a:r>
            <a:r>
              <a:rPr kumimoji="1"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페이퍼로지 5 Medium" pitchFamily="2" charset="-127"/>
                <a:ea typeface="페이퍼로지 5 Medium" pitchFamily="2" charset="-127"/>
              </a:rPr>
              <a:t>(SWOT)</a:t>
            </a:r>
            <a:endParaRPr kumimoji="1" lang="ko-KR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페이퍼로지 5 Medium" pitchFamily="2" charset="-127"/>
              <a:ea typeface="페이퍼로지 5 Medium" pitchFamily="2" charset="-12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B2F0375-21D6-E470-69C5-CDDBF3D680C1}"/>
              </a:ext>
            </a:extLst>
          </p:cNvPr>
          <p:cNvSpPr txBox="1"/>
          <p:nvPr/>
        </p:nvSpPr>
        <p:spPr>
          <a:xfrm>
            <a:off x="543705" y="2365417"/>
            <a:ext cx="4536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solidFill>
                  <a:srgbClr val="187DFA"/>
                </a:solidFill>
                <a:latin typeface="페이퍼로지 4 Regular" pitchFamily="2" charset="-127"/>
                <a:ea typeface="페이퍼로지 4 Regular" pitchFamily="2" charset="-127"/>
              </a:rPr>
              <a:t>병원의 장점은 극대화하고</a:t>
            </a:r>
            <a:r>
              <a:rPr lang="en-US" altLang="ko-KR" sz="1600" dirty="0">
                <a:solidFill>
                  <a:srgbClr val="187DFA"/>
                </a:solidFill>
                <a:latin typeface="페이퍼로지 4 Regular" pitchFamily="2" charset="-127"/>
                <a:ea typeface="페이퍼로지 4 Regular" pitchFamily="2" charset="-127"/>
              </a:rPr>
              <a:t>, </a:t>
            </a:r>
            <a:r>
              <a:rPr lang="ko-KR" altLang="en-US" sz="1600" dirty="0">
                <a:solidFill>
                  <a:srgbClr val="187DFA"/>
                </a:solidFill>
                <a:latin typeface="페이퍼로지 4 Regular" pitchFamily="2" charset="-127"/>
                <a:ea typeface="페이퍼로지 4 Regular" pitchFamily="2" charset="-127"/>
              </a:rPr>
              <a:t>단점은 보완합니다</a:t>
            </a:r>
          </a:p>
        </p:txBody>
      </p:sp>
      <p:sp>
        <p:nvSpPr>
          <p:cNvPr id="2" name="Google Shape;199;p31">
            <a:extLst>
              <a:ext uri="{FF2B5EF4-FFF2-40B4-BE49-F238E27FC236}">
                <a16:creationId xmlns:a16="http://schemas.microsoft.com/office/drawing/2014/main" id="{B49BCEF3-A0F3-4C03-C2AF-E2E6895E3881}"/>
              </a:ext>
            </a:extLst>
          </p:cNvPr>
          <p:cNvSpPr txBox="1"/>
          <p:nvPr/>
        </p:nvSpPr>
        <p:spPr>
          <a:xfrm>
            <a:off x="647840" y="2844927"/>
            <a:ext cx="7177683" cy="1684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병원의 </a:t>
            </a:r>
            <a:r>
              <a:rPr lang="ko-KR" altLang="en-US" sz="1400" b="1" dirty="0">
                <a:latin typeface="페이퍼로지 4 Regular" pitchFamily="2" charset="-127"/>
                <a:ea typeface="페이퍼로지 4 Regular" pitchFamily="2" charset="-127"/>
              </a:rPr>
              <a:t>강점</a:t>
            </a:r>
            <a:r>
              <a:rPr lang="en-US" altLang="ko-KR" sz="1400" b="1" dirty="0">
                <a:latin typeface="페이퍼로지 4 Regular" pitchFamily="2" charset="-127"/>
                <a:ea typeface="페이퍼로지 4 Regular" pitchFamily="2" charset="-127"/>
              </a:rPr>
              <a:t>(Strengths)</a:t>
            </a:r>
            <a:r>
              <a:rPr lang="ko-KR" altLang="en-US" sz="1400" b="1" dirty="0">
                <a:latin typeface="페이퍼로지 4 Regular" pitchFamily="2" charset="-127"/>
                <a:ea typeface="페이퍼로지 4 Regular" pitchFamily="2" charset="-127"/>
              </a:rPr>
              <a:t>과 약점</a:t>
            </a:r>
            <a:r>
              <a:rPr lang="en-US" altLang="ko-KR" sz="1400" b="1" dirty="0">
                <a:latin typeface="페이퍼로지 4 Regular" pitchFamily="2" charset="-127"/>
                <a:ea typeface="페이퍼로지 4 Regular" pitchFamily="2" charset="-127"/>
              </a:rPr>
              <a:t>(Weaknesses)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을 </a:t>
            </a:r>
            <a:endParaRPr lang="en-US" altLang="ko-KR" sz="1400" dirty="0">
              <a:latin typeface="페이퍼로지 4 Regular" pitchFamily="2" charset="-127"/>
              <a:ea typeface="페이퍼로지 4 Regular" pitchFamily="2" charset="-127"/>
            </a:endParaRPr>
          </a:p>
          <a:p>
            <a: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객관적으로 파악하여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,  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환자들에게 어필할 수 있는 </a:t>
            </a:r>
            <a:endParaRPr lang="en-US" altLang="ko-KR" sz="1400" dirty="0">
              <a:latin typeface="페이퍼로지 4 Regular" pitchFamily="2" charset="-127"/>
              <a:ea typeface="페이퍼로지 4 Regular" pitchFamily="2" charset="-127"/>
            </a:endParaRPr>
          </a:p>
          <a:p>
            <a: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최적의 </a:t>
            </a:r>
            <a:r>
              <a:rPr lang="ko-KR" altLang="en-US" sz="1400" dirty="0" err="1">
                <a:latin typeface="페이퍼로지 4 Regular" pitchFamily="2" charset="-127"/>
                <a:ea typeface="페이퍼로지 4 Regular" pitchFamily="2" charset="-127"/>
              </a:rPr>
              <a:t>소구점을</a:t>
            </a: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 찾습니다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. </a:t>
            </a:r>
          </a:p>
          <a:p>
            <a: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아무리 좋은 상권이라도 마케팅 전략이 부실하면 </a:t>
            </a:r>
            <a:endParaRPr lang="en-US" altLang="ko-KR" sz="1400" dirty="0">
              <a:latin typeface="페이퍼로지 4 Regular" pitchFamily="2" charset="-127"/>
              <a:ea typeface="페이퍼로지 4 Regular" pitchFamily="2" charset="-127"/>
            </a:endParaRPr>
          </a:p>
          <a:p>
            <a:pPr>
              <a:lnSpc>
                <a:spcPct val="161290"/>
              </a:lnSpc>
              <a:defRPr sz="1500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ko-KR" altLang="en-US" sz="1400" dirty="0">
                <a:latin typeface="페이퍼로지 4 Regular" pitchFamily="2" charset="-127"/>
                <a:ea typeface="페이퍼로지 4 Regular" pitchFamily="2" charset="-127"/>
              </a:rPr>
              <a:t>신규 환자는 경쟁 병원에게 뺏길 수밖에 없습니다</a:t>
            </a:r>
            <a:r>
              <a:rPr lang="en-US" altLang="ko-KR" sz="1400" dirty="0">
                <a:latin typeface="페이퍼로지 4 Regular" pitchFamily="2" charset="-127"/>
                <a:ea typeface="페이퍼로지 4 Regular" pitchFamily="2" charset="-127"/>
              </a:rPr>
              <a:t>.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F399EF3F-4709-CAE4-4179-142F9D58136C}"/>
              </a:ext>
            </a:extLst>
          </p:cNvPr>
          <p:cNvGrpSpPr/>
          <p:nvPr/>
        </p:nvGrpSpPr>
        <p:grpSpPr>
          <a:xfrm>
            <a:off x="5627688" y="1502819"/>
            <a:ext cx="6020606" cy="4718773"/>
            <a:chOff x="1238187" y="1754796"/>
            <a:chExt cx="4187504" cy="4251612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EA39AB24-1C6B-3ED4-125A-6014E695E6C9}"/>
                </a:ext>
              </a:extLst>
            </p:cNvPr>
            <p:cNvSpPr/>
            <p:nvPr/>
          </p:nvSpPr>
          <p:spPr>
            <a:xfrm>
              <a:off x="1238187" y="1834738"/>
              <a:ext cx="2023247" cy="20232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rgbClr val="32404D"/>
                </a:solidFill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B78882C2-46C1-8C53-ED2A-EBDB6D0B2A07}"/>
                </a:ext>
              </a:extLst>
            </p:cNvPr>
            <p:cNvSpPr/>
            <p:nvPr/>
          </p:nvSpPr>
          <p:spPr>
            <a:xfrm>
              <a:off x="3402444" y="1834738"/>
              <a:ext cx="2023247" cy="20232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rgbClr val="32404D"/>
                </a:solidFill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4FD0CB03-661E-F108-EE17-1828A8A2EC84}"/>
                </a:ext>
              </a:extLst>
            </p:cNvPr>
            <p:cNvSpPr/>
            <p:nvPr/>
          </p:nvSpPr>
          <p:spPr>
            <a:xfrm>
              <a:off x="1238187" y="3983162"/>
              <a:ext cx="2023247" cy="20232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rgbClr val="32404D"/>
                </a:solidFill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71BA8BD-FD41-3B2C-3AEF-5DF20E0C4A57}"/>
                </a:ext>
              </a:extLst>
            </p:cNvPr>
            <p:cNvSpPr/>
            <p:nvPr/>
          </p:nvSpPr>
          <p:spPr>
            <a:xfrm>
              <a:off x="3402444" y="3983162"/>
              <a:ext cx="2023247" cy="20232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rgbClr val="187DFA"/>
                </a:solidFill>
                <a:latin typeface="페이퍼로지 4 Regular" pitchFamily="2" charset="-127"/>
                <a:ea typeface="페이퍼로지 4 Regular" pitchFamily="2" charset="-127"/>
              </a:endParaRPr>
            </a:p>
          </p:txBody>
        </p:sp>
        <p:sp>
          <p:nvSpPr>
            <p:cNvPr id="17" name="Text Box 58">
              <a:extLst>
                <a:ext uri="{FF2B5EF4-FFF2-40B4-BE49-F238E27FC236}">
                  <a16:creationId xmlns:a16="http://schemas.microsoft.com/office/drawing/2014/main" id="{F2B25D49-6CB8-47FC-9D6C-37DE004C4D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4680" y="1754796"/>
              <a:ext cx="564317" cy="514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bIns="46800">
              <a:spAutoFit/>
            </a:bodyPr>
            <a:lstStyle>
              <a:defPPr>
                <a:defRPr lang="ko-KR"/>
              </a:defPPr>
              <a:lvl1pPr algn="ctr" eaLnBrk="1" latinLnBrk="1" hangingPunct="1">
                <a:defRPr kumimoji="1" sz="2800">
                  <a:solidFill>
                    <a:srgbClr val="5D514F"/>
                  </a:solidFill>
                  <a:latin typeface="THE명품고딕B" panose="02020603020101020101" pitchFamily="18" charset="-127"/>
                  <a:ea typeface="THE명품고딕B" panose="02020603020101020101" pitchFamily="18" charset="-127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en-US" altLang="ko-KR" dirty="0">
                  <a:solidFill>
                    <a:schemeClr val="bg1"/>
                  </a:solidFill>
                  <a:latin typeface="페이퍼로지 4 Regular" pitchFamily="2" charset="-127"/>
                  <a:ea typeface="페이퍼로지 4 Regular" pitchFamily="2" charset="-127"/>
                </a:rPr>
                <a:t>S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0D93EE7E-27A9-D6BC-A24D-7546C1E2C51B}"/>
                </a:ext>
              </a:extLst>
            </p:cNvPr>
            <p:cNvGrpSpPr/>
            <p:nvPr/>
          </p:nvGrpSpPr>
          <p:grpSpPr>
            <a:xfrm>
              <a:off x="1400553" y="2483333"/>
              <a:ext cx="1685093" cy="1101184"/>
              <a:chOff x="2763651" y="6385722"/>
              <a:chExt cx="2066976" cy="1078653"/>
            </a:xfrm>
          </p:grpSpPr>
          <p:sp>
            <p:nvSpPr>
              <p:cNvPr id="40" name="Rectangle 304">
                <a:extLst>
                  <a:ext uri="{FF2B5EF4-FFF2-40B4-BE49-F238E27FC236}">
                    <a16:creationId xmlns:a16="http://schemas.microsoft.com/office/drawing/2014/main" id="{54F72451-C2BB-8CB6-838B-C021F24A5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651" y="6948274"/>
                <a:ext cx="2066976" cy="516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/>
                <a:r>
                  <a:rPr lang="ko-KR" altLang="en-US" sz="1600" dirty="0">
                    <a:latin typeface="페이퍼로지 4 Regular" pitchFamily="2" charset="-127"/>
                    <a:ea typeface="페이퍼로지 4 Regular" pitchFamily="2" charset="-127"/>
                  </a:rPr>
                  <a:t>환자가 체감할 수 있는 </a:t>
                </a:r>
                <a:endParaRPr lang="en-US" altLang="ko-KR" sz="1600" dirty="0">
                  <a:latin typeface="페이퍼로지 4 Regular" pitchFamily="2" charset="-127"/>
                  <a:ea typeface="페이퍼로지 4 Regular" pitchFamily="2" charset="-127"/>
                </a:endParaRPr>
              </a:p>
              <a:p>
                <a:pPr algn="ctr"/>
                <a:r>
                  <a:rPr lang="ko-KR" altLang="en-US" sz="1600" dirty="0">
                    <a:latin typeface="페이퍼로지 4 Regular" pitchFamily="2" charset="-127"/>
                    <a:ea typeface="페이퍼로지 4 Regular" pitchFamily="2" charset="-127"/>
                  </a:rPr>
                  <a:t>강점 도출</a:t>
                </a:r>
              </a:p>
            </p:txBody>
          </p:sp>
          <p:sp>
            <p:nvSpPr>
              <p:cNvPr id="43" name="Rectangle 304">
                <a:extLst>
                  <a:ext uri="{FF2B5EF4-FFF2-40B4-BE49-F238E27FC236}">
                    <a16:creationId xmlns:a16="http://schemas.microsoft.com/office/drawing/2014/main" id="{1CAC0392-2D81-B925-6C95-4597AB2A5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8465" y="6680058"/>
                <a:ext cx="1797349" cy="251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>
                  <a:defRPr/>
                </a:pPr>
                <a:r>
                  <a:rPr lang="en-US" altLang="ko-KR" sz="1100" dirty="0">
                    <a:solidFill>
                      <a:srgbClr val="187DFA"/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Strength</a:t>
                </a:r>
              </a:p>
            </p:txBody>
          </p:sp>
          <p:sp>
            <p:nvSpPr>
              <p:cNvPr id="44" name="Rectangle 304">
                <a:extLst>
                  <a:ext uri="{FF2B5EF4-FFF2-40B4-BE49-F238E27FC236}">
                    <a16:creationId xmlns:a16="http://schemas.microsoft.com/office/drawing/2014/main" id="{61E44E79-5BF4-5421-BA4F-B850A3758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8465" y="6385722"/>
                <a:ext cx="1797349" cy="355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>
                  <a:defRPr/>
                </a:pPr>
                <a:r>
                  <a:rPr lang="ko-KR" altLang="en-US" spc="-150" dirty="0">
                    <a:solidFill>
                      <a:srgbClr val="187DFA"/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강점</a:t>
                </a:r>
                <a:endParaRPr lang="en-US" altLang="ko-KR" spc="-150" dirty="0">
                  <a:solidFill>
                    <a:srgbClr val="187DFA"/>
                  </a:solidFill>
                  <a:latin typeface="페이퍼로지 4 Regular" pitchFamily="2" charset="-127"/>
                  <a:ea typeface="페이퍼로지 4 Regular" pitchFamily="2" charset="-127"/>
                </a:endParaRPr>
              </a:p>
            </p:txBody>
          </p:sp>
        </p:grp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54447EFA-1BD0-1EC2-E6DF-AF1D72D6258D}"/>
                </a:ext>
              </a:extLst>
            </p:cNvPr>
            <p:cNvGrpSpPr/>
            <p:nvPr/>
          </p:nvGrpSpPr>
          <p:grpSpPr>
            <a:xfrm>
              <a:off x="3536390" y="2483333"/>
              <a:ext cx="1685093" cy="1101181"/>
              <a:chOff x="2763651" y="6385722"/>
              <a:chExt cx="2066976" cy="1078650"/>
            </a:xfrm>
          </p:grpSpPr>
          <p:sp>
            <p:nvSpPr>
              <p:cNvPr id="33" name="Rectangle 304">
                <a:extLst>
                  <a:ext uri="{FF2B5EF4-FFF2-40B4-BE49-F238E27FC236}">
                    <a16:creationId xmlns:a16="http://schemas.microsoft.com/office/drawing/2014/main" id="{7DBC1E43-152C-BBB9-5A45-9A804B1D5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651" y="6948271"/>
                <a:ext cx="2066976" cy="516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/>
                <a:r>
                  <a:rPr lang="ko-KR" altLang="en-US" sz="1600" dirty="0">
                    <a:latin typeface="페이퍼로지 4 Regular" pitchFamily="2" charset="-127"/>
                    <a:ea typeface="페이퍼로지 4 Regular" pitchFamily="2" charset="-127"/>
                  </a:rPr>
                  <a:t>약점 분석 후 </a:t>
                </a:r>
                <a:endParaRPr lang="en-US" altLang="ko-KR" sz="1600" dirty="0">
                  <a:latin typeface="페이퍼로지 4 Regular" pitchFamily="2" charset="-127"/>
                  <a:ea typeface="페이퍼로지 4 Regular" pitchFamily="2" charset="-127"/>
                </a:endParaRPr>
              </a:p>
              <a:p>
                <a:pPr algn="ctr"/>
                <a:r>
                  <a:rPr lang="ko-KR" altLang="en-US" sz="1600" dirty="0">
                    <a:latin typeface="페이퍼로지 4 Regular" pitchFamily="2" charset="-127"/>
                    <a:ea typeface="페이퍼로지 4 Regular" pitchFamily="2" charset="-127"/>
                  </a:rPr>
                  <a:t>보완 전략 설계</a:t>
                </a:r>
              </a:p>
            </p:txBody>
          </p:sp>
          <p:sp>
            <p:nvSpPr>
              <p:cNvPr id="34" name="Rectangle 304">
                <a:extLst>
                  <a:ext uri="{FF2B5EF4-FFF2-40B4-BE49-F238E27FC236}">
                    <a16:creationId xmlns:a16="http://schemas.microsoft.com/office/drawing/2014/main" id="{280D31ED-13A2-F0AB-5099-67AF8BFA4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8466" y="6680058"/>
                <a:ext cx="1797349" cy="251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>
                  <a:defRPr/>
                </a:pPr>
                <a:r>
                  <a:rPr lang="en-US" altLang="ko-KR" sz="1100" dirty="0">
                    <a:solidFill>
                      <a:srgbClr val="187DFA"/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Weakness</a:t>
                </a:r>
              </a:p>
            </p:txBody>
          </p:sp>
          <p:sp>
            <p:nvSpPr>
              <p:cNvPr id="39" name="Rectangle 304">
                <a:extLst>
                  <a:ext uri="{FF2B5EF4-FFF2-40B4-BE49-F238E27FC236}">
                    <a16:creationId xmlns:a16="http://schemas.microsoft.com/office/drawing/2014/main" id="{B7F1AE50-8844-2B30-2E67-05B2C5896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8465" y="6385722"/>
                <a:ext cx="1797349" cy="355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>
                  <a:defRPr/>
                </a:pPr>
                <a:r>
                  <a:rPr lang="ko-KR" altLang="en-US" spc="-150" dirty="0">
                    <a:solidFill>
                      <a:srgbClr val="187DFA"/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약점</a:t>
                </a:r>
              </a:p>
            </p:txBody>
          </p:sp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164B006F-89E4-C414-893F-ECDD0C888C8B}"/>
                </a:ext>
              </a:extLst>
            </p:cNvPr>
            <p:cNvGrpSpPr/>
            <p:nvPr/>
          </p:nvGrpSpPr>
          <p:grpSpPr>
            <a:xfrm>
              <a:off x="1400553" y="4121094"/>
              <a:ext cx="1685093" cy="1101181"/>
              <a:chOff x="2763651" y="6349854"/>
              <a:chExt cx="2066976" cy="1078650"/>
            </a:xfrm>
          </p:grpSpPr>
          <p:sp>
            <p:nvSpPr>
              <p:cNvPr id="28" name="Rectangle 304">
                <a:extLst>
                  <a:ext uri="{FF2B5EF4-FFF2-40B4-BE49-F238E27FC236}">
                    <a16:creationId xmlns:a16="http://schemas.microsoft.com/office/drawing/2014/main" id="{9B13D355-B02C-2B00-78D2-632AF0013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651" y="6912403"/>
                <a:ext cx="2066976" cy="516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/>
                <a:r>
                  <a:rPr lang="ko-KR" altLang="en-US" sz="1600" dirty="0">
                    <a:latin typeface="페이퍼로지 4 Regular" pitchFamily="2" charset="-127"/>
                    <a:ea typeface="페이퍼로지 4 Regular" pitchFamily="2" charset="-127"/>
                  </a:rPr>
                  <a:t>주변 상권과 연결되는 </a:t>
                </a:r>
                <a:endParaRPr lang="en-US" altLang="ko-KR" sz="1600" dirty="0">
                  <a:latin typeface="페이퍼로지 4 Regular" pitchFamily="2" charset="-127"/>
                  <a:ea typeface="페이퍼로지 4 Regular" pitchFamily="2" charset="-127"/>
                </a:endParaRPr>
              </a:p>
              <a:p>
                <a:pPr algn="ctr"/>
                <a:r>
                  <a:rPr lang="ko-KR" altLang="en-US" sz="1600" dirty="0">
                    <a:latin typeface="페이퍼로지 4 Regular" pitchFamily="2" charset="-127"/>
                    <a:ea typeface="페이퍼로지 4 Regular" pitchFamily="2" charset="-127"/>
                  </a:rPr>
                  <a:t>기회 요인 분석</a:t>
                </a:r>
              </a:p>
            </p:txBody>
          </p:sp>
          <p:sp>
            <p:nvSpPr>
              <p:cNvPr id="29" name="Rectangle 304">
                <a:extLst>
                  <a:ext uri="{FF2B5EF4-FFF2-40B4-BE49-F238E27FC236}">
                    <a16:creationId xmlns:a16="http://schemas.microsoft.com/office/drawing/2014/main" id="{0362AF9F-2179-385C-FB2C-7AFA88979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8466" y="6644190"/>
                <a:ext cx="1797349" cy="251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>
                  <a:defRPr/>
                </a:pPr>
                <a:r>
                  <a:rPr lang="en-US" altLang="ko-KR" sz="1100" dirty="0">
                    <a:solidFill>
                      <a:srgbClr val="187DFA"/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Opportunity</a:t>
                </a:r>
              </a:p>
            </p:txBody>
          </p:sp>
          <p:sp>
            <p:nvSpPr>
              <p:cNvPr id="32" name="Rectangle 304">
                <a:extLst>
                  <a:ext uri="{FF2B5EF4-FFF2-40B4-BE49-F238E27FC236}">
                    <a16:creationId xmlns:a16="http://schemas.microsoft.com/office/drawing/2014/main" id="{87CF8E36-9760-BC3B-3BCB-FB5533624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8465" y="6349854"/>
                <a:ext cx="1797349" cy="355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>
                  <a:defRPr/>
                </a:pPr>
                <a:r>
                  <a:rPr lang="ko-KR" altLang="en-US" spc="-150" dirty="0">
                    <a:solidFill>
                      <a:srgbClr val="187DFA"/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기회</a:t>
                </a:r>
              </a:p>
            </p:txBody>
          </p: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F65E0C9D-AA8A-14D6-7F9C-69F0200BCB8E}"/>
                </a:ext>
              </a:extLst>
            </p:cNvPr>
            <p:cNvGrpSpPr/>
            <p:nvPr/>
          </p:nvGrpSpPr>
          <p:grpSpPr>
            <a:xfrm>
              <a:off x="3536390" y="4121093"/>
              <a:ext cx="1685093" cy="1101181"/>
              <a:chOff x="2763651" y="6349854"/>
              <a:chExt cx="2066976" cy="1078650"/>
            </a:xfrm>
          </p:grpSpPr>
          <p:sp>
            <p:nvSpPr>
              <p:cNvPr id="25" name="Rectangle 304">
                <a:extLst>
                  <a:ext uri="{FF2B5EF4-FFF2-40B4-BE49-F238E27FC236}">
                    <a16:creationId xmlns:a16="http://schemas.microsoft.com/office/drawing/2014/main" id="{AB4EB08C-2E8C-87E5-7BEE-14C7F03A0C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651" y="6912403"/>
                <a:ext cx="2066976" cy="516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/>
                <a:r>
                  <a:rPr lang="ko-KR" altLang="en-US" sz="1600" dirty="0">
                    <a:latin typeface="페이퍼로지 4 Regular" pitchFamily="2" charset="-127"/>
                    <a:ea typeface="페이퍼로지 4 Regular" pitchFamily="2" charset="-127"/>
                  </a:rPr>
                  <a:t>경쟁 병원의 </a:t>
                </a:r>
                <a:endParaRPr lang="en-US" altLang="ko-KR" sz="1600" dirty="0">
                  <a:latin typeface="페이퍼로지 4 Regular" pitchFamily="2" charset="-127"/>
                  <a:ea typeface="페이퍼로지 4 Regular" pitchFamily="2" charset="-127"/>
                </a:endParaRPr>
              </a:p>
              <a:p>
                <a:pPr algn="ctr"/>
                <a:r>
                  <a:rPr lang="ko-KR" altLang="en-US" sz="1600" dirty="0">
                    <a:latin typeface="페이퍼로지 4 Regular" pitchFamily="2" charset="-127"/>
                    <a:ea typeface="페이퍼로지 4 Regular" pitchFamily="2" charset="-127"/>
                  </a:rPr>
                  <a:t>위협 요소 분석</a:t>
                </a:r>
              </a:p>
            </p:txBody>
          </p:sp>
          <p:sp>
            <p:nvSpPr>
              <p:cNvPr id="26" name="Rectangle 304">
                <a:extLst>
                  <a:ext uri="{FF2B5EF4-FFF2-40B4-BE49-F238E27FC236}">
                    <a16:creationId xmlns:a16="http://schemas.microsoft.com/office/drawing/2014/main" id="{9DE4123D-DF3F-4100-5796-86DA777A1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8466" y="6644190"/>
                <a:ext cx="1797349" cy="251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>
                  <a:defRPr/>
                </a:pPr>
                <a:r>
                  <a:rPr lang="en-US" altLang="ko-KR" sz="1100" dirty="0">
                    <a:solidFill>
                      <a:srgbClr val="187DFA"/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Threat</a:t>
                </a:r>
              </a:p>
            </p:txBody>
          </p:sp>
          <p:sp>
            <p:nvSpPr>
              <p:cNvPr id="27" name="Rectangle 304">
                <a:extLst>
                  <a:ext uri="{FF2B5EF4-FFF2-40B4-BE49-F238E27FC236}">
                    <a16:creationId xmlns:a16="http://schemas.microsoft.com/office/drawing/2014/main" id="{D34CA858-2665-C047-F407-F638CB04C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8465" y="6349854"/>
                <a:ext cx="1797349" cy="355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굴림" panose="020B0600000101010101" pitchFamily="50" charset="-127"/>
                    <a:ea typeface="굴림" panose="020B0600000101010101" pitchFamily="50" charset="-127"/>
                  </a:defRPr>
                </a:lvl9pPr>
              </a:lstStyle>
              <a:p>
                <a:pPr algn="ctr">
                  <a:defRPr/>
                </a:pPr>
                <a:r>
                  <a:rPr lang="ko-KR" altLang="en-US" spc="-150" dirty="0">
                    <a:solidFill>
                      <a:srgbClr val="187DFA"/>
                    </a:solidFill>
                    <a:latin typeface="페이퍼로지 4 Regular" pitchFamily="2" charset="-127"/>
                    <a:ea typeface="페이퍼로지 4 Regular" pitchFamily="2" charset="-127"/>
                  </a:rPr>
                  <a:t>위협</a:t>
                </a:r>
              </a:p>
            </p:txBody>
          </p:sp>
        </p:grpSp>
      </p:grpSp>
      <p:sp>
        <p:nvSpPr>
          <p:cNvPr id="58" name="타원 57">
            <a:extLst>
              <a:ext uri="{FF2B5EF4-FFF2-40B4-BE49-F238E27FC236}">
                <a16:creationId xmlns:a16="http://schemas.microsoft.com/office/drawing/2014/main" id="{9D05E3D3-93FF-14E8-E0A3-25D4035C0CD2}"/>
              </a:ext>
            </a:extLst>
          </p:cNvPr>
          <p:cNvSpPr/>
          <p:nvPr/>
        </p:nvSpPr>
        <p:spPr>
          <a:xfrm>
            <a:off x="6720632" y="1412875"/>
            <a:ext cx="723046" cy="723046"/>
          </a:xfrm>
          <a:prstGeom prst="ellipse">
            <a:avLst/>
          </a:prstGeom>
          <a:solidFill>
            <a:srgbClr val="187DFA"/>
          </a:solidFill>
          <a:ln>
            <a:solidFill>
              <a:srgbClr val="187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S</a:t>
            </a:r>
            <a:endParaRPr lang="ko-KR" altLang="en-US" dirty="0">
              <a:solidFill>
                <a:schemeClr val="bg1"/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59" name="타원 58">
            <a:extLst>
              <a:ext uri="{FF2B5EF4-FFF2-40B4-BE49-F238E27FC236}">
                <a16:creationId xmlns:a16="http://schemas.microsoft.com/office/drawing/2014/main" id="{B4DEE6F4-8297-7724-BB4F-AC97DC0021AC}"/>
              </a:ext>
            </a:extLst>
          </p:cNvPr>
          <p:cNvSpPr/>
          <p:nvPr/>
        </p:nvSpPr>
        <p:spPr>
          <a:xfrm>
            <a:off x="9832304" y="1432296"/>
            <a:ext cx="723046" cy="723046"/>
          </a:xfrm>
          <a:prstGeom prst="ellipse">
            <a:avLst/>
          </a:prstGeom>
          <a:solidFill>
            <a:srgbClr val="187DFA"/>
          </a:solidFill>
          <a:ln>
            <a:solidFill>
              <a:srgbClr val="187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W</a:t>
            </a:r>
            <a:endParaRPr lang="ko-KR" altLang="en-US" dirty="0">
              <a:solidFill>
                <a:schemeClr val="bg1"/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63" name="타원 62">
            <a:extLst>
              <a:ext uri="{FF2B5EF4-FFF2-40B4-BE49-F238E27FC236}">
                <a16:creationId xmlns:a16="http://schemas.microsoft.com/office/drawing/2014/main" id="{1AFC71C4-0C46-4CB2-6708-A59A52BF1AC2}"/>
              </a:ext>
            </a:extLst>
          </p:cNvPr>
          <p:cNvSpPr/>
          <p:nvPr/>
        </p:nvSpPr>
        <p:spPr>
          <a:xfrm>
            <a:off x="6720632" y="5684676"/>
            <a:ext cx="723046" cy="723046"/>
          </a:xfrm>
          <a:prstGeom prst="ellipse">
            <a:avLst/>
          </a:prstGeom>
          <a:solidFill>
            <a:srgbClr val="187DFA"/>
          </a:solidFill>
          <a:ln>
            <a:solidFill>
              <a:srgbClr val="187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O</a:t>
            </a:r>
            <a:endParaRPr lang="ko-KR" altLang="en-US" dirty="0">
              <a:solidFill>
                <a:schemeClr val="bg1"/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64" name="타원 63">
            <a:extLst>
              <a:ext uri="{FF2B5EF4-FFF2-40B4-BE49-F238E27FC236}">
                <a16:creationId xmlns:a16="http://schemas.microsoft.com/office/drawing/2014/main" id="{B673BBD7-CA99-D652-4D99-34B4B8F6A3EE}"/>
              </a:ext>
            </a:extLst>
          </p:cNvPr>
          <p:cNvSpPr/>
          <p:nvPr/>
        </p:nvSpPr>
        <p:spPr>
          <a:xfrm>
            <a:off x="9832304" y="5704097"/>
            <a:ext cx="723046" cy="723046"/>
          </a:xfrm>
          <a:prstGeom prst="ellipse">
            <a:avLst/>
          </a:prstGeom>
          <a:solidFill>
            <a:srgbClr val="187DFA"/>
          </a:solidFill>
          <a:ln>
            <a:solidFill>
              <a:srgbClr val="187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페이퍼로지 7 Bold" pitchFamily="2" charset="-127"/>
                <a:ea typeface="페이퍼로지 7 Bold" pitchFamily="2" charset="-127"/>
              </a:rPr>
              <a:t>T</a:t>
            </a:r>
            <a:endParaRPr lang="ko-KR" altLang="en-US" dirty="0">
              <a:solidFill>
                <a:schemeClr val="bg1"/>
              </a:solidFill>
              <a:latin typeface="페이퍼로지 7 Bold" pitchFamily="2" charset="-127"/>
              <a:ea typeface="페이퍼로지 7 Bold" pitchFamily="2" charset="-127"/>
            </a:endParaRPr>
          </a:p>
        </p:txBody>
      </p:sp>
      <p:sp>
        <p:nvSpPr>
          <p:cNvPr id="86" name="Object 3">
            <a:extLst>
              <a:ext uri="{FF2B5EF4-FFF2-40B4-BE49-F238E27FC236}">
                <a16:creationId xmlns:a16="http://schemas.microsoft.com/office/drawing/2014/main" id="{E2B3B32F-8B33-C263-5BCA-0664E3EC616A}"/>
              </a:ext>
            </a:extLst>
          </p:cNvPr>
          <p:cNvSpPr txBox="1"/>
          <p:nvPr/>
        </p:nvSpPr>
        <p:spPr>
          <a:xfrm>
            <a:off x="558799" y="466772"/>
            <a:ext cx="1051891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02</a:t>
            </a:r>
            <a:r>
              <a:rPr lang="ko-KR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Paperlogy 7 Bold" pitchFamily="2" charset="-127"/>
                <a:ea typeface="Paperlogy 7 Bold" pitchFamily="2" charset="-127"/>
                <a:cs typeface="Pretendard ExtraBold" panose="02000503000000020004" pitchFamily="2" charset="-127"/>
              </a:rPr>
              <a:t> 서비스 접근</a:t>
            </a:r>
            <a:endParaRPr lang="en-US" altLang="ko-KR" sz="1100" kern="0" dirty="0">
              <a:solidFill>
                <a:schemeClr val="tx1">
                  <a:lumMod val="85000"/>
                  <a:lumOff val="15000"/>
                </a:schemeClr>
              </a:solidFill>
              <a:latin typeface="Paperlogy 5 Medium" pitchFamily="2" charset="-127"/>
              <a:ea typeface="Paperlogy 5 Medium" pitchFamily="2" charset="-127"/>
              <a:cs typeface="Pretendard Light" panose="020004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170165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</TotalTime>
  <Words>2486</Words>
  <Application>Microsoft Office PowerPoint</Application>
  <PresentationFormat>와이드스크린</PresentationFormat>
  <Paragraphs>611</Paragraphs>
  <Slides>28</Slides>
  <Notes>25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44" baseType="lpstr">
      <vt:lpstr>페이퍼로지 5 Medium</vt:lpstr>
      <vt:lpstr>Paperlogy 8 ExtraBold</vt:lpstr>
      <vt:lpstr>Montserrat</vt:lpstr>
      <vt:lpstr>맑은 고딕</vt:lpstr>
      <vt:lpstr>Wingdings</vt:lpstr>
      <vt:lpstr>페이퍼로지 5 Medium</vt:lpstr>
      <vt:lpstr>페이퍼로지 7 Bold</vt:lpstr>
      <vt:lpstr>Paperlogy 6 SemiBold</vt:lpstr>
      <vt:lpstr>Pretendard Variable Black</vt:lpstr>
      <vt:lpstr>Paperlogy 4 Regular</vt:lpstr>
      <vt:lpstr>Paperlogy 3 Light</vt:lpstr>
      <vt:lpstr>페이퍼로지 7 Bold</vt:lpstr>
      <vt:lpstr>Paperlogy 4 Regular</vt:lpstr>
      <vt:lpstr>Arial</vt:lpstr>
      <vt:lpstr>Paperlogy 8 ExtraBold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장수진</dc:creator>
  <cp:lastModifiedBy>장수진</cp:lastModifiedBy>
  <cp:revision>11</cp:revision>
  <dcterms:created xsi:type="dcterms:W3CDTF">2025-12-30T02:42:30Z</dcterms:created>
  <dcterms:modified xsi:type="dcterms:W3CDTF">2026-01-04T12:51:36Z</dcterms:modified>
</cp:coreProperties>
</file>